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48" r:id="rId3"/>
    <p:sldMasterId id="2147483699" r:id="rId4"/>
  </p:sldMasterIdLst>
  <p:notesMasterIdLst>
    <p:notesMasterId r:id="rId35"/>
  </p:notesMasterIdLst>
  <p:sldIdLst>
    <p:sldId id="286" r:id="rId5"/>
    <p:sldId id="281" r:id="rId6"/>
    <p:sldId id="308" r:id="rId7"/>
    <p:sldId id="287" r:id="rId8"/>
    <p:sldId id="288" r:id="rId9"/>
    <p:sldId id="306" r:id="rId10"/>
    <p:sldId id="307"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285" r:id="rId27"/>
    <p:sldId id="257" r:id="rId28"/>
    <p:sldId id="283" r:id="rId29"/>
    <p:sldId id="310" r:id="rId30"/>
    <p:sldId id="282" r:id="rId31"/>
    <p:sldId id="275" r:id="rId32"/>
    <p:sldId id="278"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13E4F-681F-4392-AD21-D971AF2540B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51E3730-A0AF-44AB-A360-2CD890432D20}">
      <dgm:prSet/>
      <dgm:spPr/>
      <dgm:t>
        <a:bodyPr/>
        <a:lstStyle/>
        <a:p>
          <a:r>
            <a:rPr lang="en-GB"/>
            <a:t>I am a rubbish parent</a:t>
          </a:r>
          <a:endParaRPr lang="en-US"/>
        </a:p>
      </dgm:t>
    </dgm:pt>
    <dgm:pt modelId="{76D3DEAB-BA89-4314-A27D-6144BCD05679}" type="parTrans" cxnId="{5B40A70E-E817-425D-8462-997B81A8EA4A}">
      <dgm:prSet/>
      <dgm:spPr/>
      <dgm:t>
        <a:bodyPr/>
        <a:lstStyle/>
        <a:p>
          <a:endParaRPr lang="en-US"/>
        </a:p>
      </dgm:t>
    </dgm:pt>
    <dgm:pt modelId="{B317DD4E-8D9F-44F5-B007-9441A5508704}" type="sibTrans" cxnId="{5B40A70E-E817-425D-8462-997B81A8EA4A}">
      <dgm:prSet/>
      <dgm:spPr/>
      <dgm:t>
        <a:bodyPr/>
        <a:lstStyle/>
        <a:p>
          <a:endParaRPr lang="en-US"/>
        </a:p>
      </dgm:t>
    </dgm:pt>
    <dgm:pt modelId="{10983C63-D28D-40E4-A5A0-112989618D37}">
      <dgm:prSet/>
      <dgm:spPr/>
      <dgm:t>
        <a:bodyPr/>
        <a:lstStyle/>
        <a:p>
          <a:r>
            <a:rPr lang="en-GB"/>
            <a:t>A person has two choices - to be the aggressor or be the victim </a:t>
          </a:r>
          <a:endParaRPr lang="en-US"/>
        </a:p>
      </dgm:t>
    </dgm:pt>
    <dgm:pt modelId="{30D3DE2C-5ABF-4840-961F-E43E1323E075}" type="parTrans" cxnId="{3DA2EE83-1F80-4D5B-9178-65854AA1B369}">
      <dgm:prSet/>
      <dgm:spPr/>
      <dgm:t>
        <a:bodyPr/>
        <a:lstStyle/>
        <a:p>
          <a:endParaRPr lang="en-US"/>
        </a:p>
      </dgm:t>
    </dgm:pt>
    <dgm:pt modelId="{4DD1D216-5A93-43A7-A469-9F61F03CC1E0}" type="sibTrans" cxnId="{3DA2EE83-1F80-4D5B-9178-65854AA1B369}">
      <dgm:prSet/>
      <dgm:spPr/>
      <dgm:t>
        <a:bodyPr/>
        <a:lstStyle/>
        <a:p>
          <a:endParaRPr lang="en-US"/>
        </a:p>
      </dgm:t>
    </dgm:pt>
    <dgm:pt modelId="{2C39B473-C65F-4DAA-908C-5E58EF0C0F1A}">
      <dgm:prSet/>
      <dgm:spPr/>
      <dgm:t>
        <a:bodyPr/>
        <a:lstStyle/>
        <a:p>
          <a:r>
            <a:rPr lang="en-GB" dirty="0"/>
            <a:t>I won’t be believed</a:t>
          </a:r>
          <a:endParaRPr lang="en-US" dirty="0"/>
        </a:p>
      </dgm:t>
    </dgm:pt>
    <dgm:pt modelId="{1DC3D7D2-22EB-4827-AE6A-F4D517D110A8}" type="parTrans" cxnId="{DE8079EB-223B-4C82-B130-5794F14FAB97}">
      <dgm:prSet/>
      <dgm:spPr/>
      <dgm:t>
        <a:bodyPr/>
        <a:lstStyle/>
        <a:p>
          <a:endParaRPr lang="en-US"/>
        </a:p>
      </dgm:t>
    </dgm:pt>
    <dgm:pt modelId="{78868439-48DD-478F-B9DF-8D88C3ED1054}" type="sibTrans" cxnId="{DE8079EB-223B-4C82-B130-5794F14FAB97}">
      <dgm:prSet/>
      <dgm:spPr/>
      <dgm:t>
        <a:bodyPr/>
        <a:lstStyle/>
        <a:p>
          <a:endParaRPr lang="en-US"/>
        </a:p>
      </dgm:t>
    </dgm:pt>
    <dgm:pt modelId="{2994358E-115B-4177-8078-C0367402A381}">
      <dgm:prSet/>
      <dgm:spPr/>
      <dgm:t>
        <a:bodyPr/>
        <a:lstStyle/>
        <a:p>
          <a:r>
            <a:rPr lang="en-GB"/>
            <a:t>Women are weak, helpless, incompetent, stupid, or violent </a:t>
          </a:r>
          <a:endParaRPr lang="en-US"/>
        </a:p>
      </dgm:t>
    </dgm:pt>
    <dgm:pt modelId="{635B1F24-9B13-42D9-8ADB-865DA862EA1E}" type="parTrans" cxnId="{D73E8C9E-445C-44FA-80F6-6CE8EEE16C4D}">
      <dgm:prSet/>
      <dgm:spPr/>
      <dgm:t>
        <a:bodyPr/>
        <a:lstStyle/>
        <a:p>
          <a:endParaRPr lang="en-US"/>
        </a:p>
      </dgm:t>
    </dgm:pt>
    <dgm:pt modelId="{4EC011EF-D5D0-4C40-B815-3A593A1CF772}" type="sibTrans" cxnId="{D73E8C9E-445C-44FA-80F6-6CE8EEE16C4D}">
      <dgm:prSet/>
      <dgm:spPr/>
      <dgm:t>
        <a:bodyPr/>
        <a:lstStyle/>
        <a:p>
          <a:endParaRPr lang="en-US"/>
        </a:p>
      </dgm:t>
    </dgm:pt>
    <dgm:pt modelId="{9F3554DF-C339-4467-8956-F8823948F13E}">
      <dgm:prSet/>
      <dgm:spPr/>
      <dgm:t>
        <a:bodyPr/>
        <a:lstStyle/>
        <a:p>
          <a:r>
            <a:rPr lang="en-GB"/>
            <a:t>My children will be taken away</a:t>
          </a:r>
          <a:endParaRPr lang="en-US"/>
        </a:p>
      </dgm:t>
    </dgm:pt>
    <dgm:pt modelId="{12D495E3-9DDB-4639-89E2-6CCDCA29D031}" type="parTrans" cxnId="{6B642213-2E88-4B9B-94B2-5504A8708502}">
      <dgm:prSet/>
      <dgm:spPr/>
      <dgm:t>
        <a:bodyPr/>
        <a:lstStyle/>
        <a:p>
          <a:endParaRPr lang="en-US"/>
        </a:p>
      </dgm:t>
    </dgm:pt>
    <dgm:pt modelId="{48F8E19C-A4FE-417F-9A30-048BAB18CD24}" type="sibTrans" cxnId="{6B642213-2E88-4B9B-94B2-5504A8708502}">
      <dgm:prSet/>
      <dgm:spPr/>
      <dgm:t>
        <a:bodyPr/>
        <a:lstStyle/>
        <a:p>
          <a:endParaRPr lang="en-US"/>
        </a:p>
      </dgm:t>
    </dgm:pt>
    <dgm:pt modelId="{36311FA8-4748-4407-A6DA-9C4FE0C2EE23}">
      <dgm:prSet/>
      <dgm:spPr/>
      <dgm:t>
        <a:bodyPr/>
        <a:lstStyle/>
        <a:p>
          <a:r>
            <a:rPr lang="en-GB" dirty="0"/>
            <a:t>I have mental health issues and can’t cope</a:t>
          </a:r>
          <a:endParaRPr lang="en-US" dirty="0"/>
        </a:p>
      </dgm:t>
    </dgm:pt>
    <dgm:pt modelId="{A34A862B-97A2-49E9-8C57-71A5981F0891}" type="parTrans" cxnId="{A3899B7C-69EB-432F-94F3-4A061EE19AC1}">
      <dgm:prSet/>
      <dgm:spPr/>
      <dgm:t>
        <a:bodyPr/>
        <a:lstStyle/>
        <a:p>
          <a:endParaRPr lang="en-US"/>
        </a:p>
      </dgm:t>
    </dgm:pt>
    <dgm:pt modelId="{DC60D933-9B23-4378-B865-884E8BADEC24}" type="sibTrans" cxnId="{A3899B7C-69EB-432F-94F3-4A061EE19AC1}">
      <dgm:prSet/>
      <dgm:spPr/>
      <dgm:t>
        <a:bodyPr/>
        <a:lstStyle/>
        <a:p>
          <a:endParaRPr lang="en-US"/>
        </a:p>
      </dgm:t>
    </dgm:pt>
    <dgm:pt modelId="{659F531F-A034-41D5-B2B6-58EB2EFACF61}">
      <dgm:prSet/>
      <dgm:spPr/>
      <dgm:t>
        <a:bodyPr/>
        <a:lstStyle/>
        <a:p>
          <a:r>
            <a:rPr lang="en-GB"/>
            <a:t>I’m unlovable</a:t>
          </a:r>
          <a:endParaRPr lang="en-US"/>
        </a:p>
      </dgm:t>
    </dgm:pt>
    <dgm:pt modelId="{47F76BC5-D26D-469F-A243-31F8F7B13A57}" type="parTrans" cxnId="{104A08D0-7700-4B40-8DDB-01EC289EA2BB}">
      <dgm:prSet/>
      <dgm:spPr/>
      <dgm:t>
        <a:bodyPr/>
        <a:lstStyle/>
        <a:p>
          <a:endParaRPr lang="en-US"/>
        </a:p>
      </dgm:t>
    </dgm:pt>
    <dgm:pt modelId="{98461865-37B5-486F-89B9-0626C5464413}" type="sibTrans" cxnId="{104A08D0-7700-4B40-8DDB-01EC289EA2BB}">
      <dgm:prSet/>
      <dgm:spPr/>
      <dgm:t>
        <a:bodyPr/>
        <a:lstStyle/>
        <a:p>
          <a:endParaRPr lang="en-US"/>
        </a:p>
      </dgm:t>
    </dgm:pt>
    <dgm:pt modelId="{65E6AD37-C05E-4B15-BFBF-B823A105B3D8}">
      <dgm:prSet/>
      <dgm:spPr/>
      <dgm:t>
        <a:bodyPr/>
        <a:lstStyle/>
        <a:p>
          <a:r>
            <a:rPr lang="en-GB"/>
            <a:t>Unhealthy, unequal relationships are normal or to be expected </a:t>
          </a:r>
          <a:endParaRPr lang="en-US"/>
        </a:p>
      </dgm:t>
    </dgm:pt>
    <dgm:pt modelId="{26E12F61-03EB-43A4-847B-0E58EE560B0D}" type="parTrans" cxnId="{95017EAF-4535-4536-818E-E94844E46F51}">
      <dgm:prSet/>
      <dgm:spPr/>
      <dgm:t>
        <a:bodyPr/>
        <a:lstStyle/>
        <a:p>
          <a:endParaRPr lang="en-US"/>
        </a:p>
      </dgm:t>
    </dgm:pt>
    <dgm:pt modelId="{870CA11B-0C66-4A9C-8D9E-9FCB3C9A7D64}" type="sibTrans" cxnId="{95017EAF-4535-4536-818E-E94844E46F51}">
      <dgm:prSet/>
      <dgm:spPr/>
      <dgm:t>
        <a:bodyPr/>
        <a:lstStyle/>
        <a:p>
          <a:endParaRPr lang="en-US"/>
        </a:p>
      </dgm:t>
    </dgm:pt>
    <dgm:pt modelId="{A7784FD3-3BA0-41E0-AD0B-554D8B226E68}">
      <dgm:prSet/>
      <dgm:spPr/>
      <dgm:t>
        <a:bodyPr/>
        <a:lstStyle/>
        <a:p>
          <a:r>
            <a:rPr lang="en-GB"/>
            <a:t>Men are in charge and get to control women's lives </a:t>
          </a:r>
          <a:endParaRPr lang="en-US"/>
        </a:p>
      </dgm:t>
    </dgm:pt>
    <dgm:pt modelId="{9428BC1B-CE06-414B-8169-3B298A42B02E}" type="parTrans" cxnId="{56B07B29-CC16-49CA-977E-70777B9207CD}">
      <dgm:prSet/>
      <dgm:spPr/>
      <dgm:t>
        <a:bodyPr/>
        <a:lstStyle/>
        <a:p>
          <a:endParaRPr lang="en-US"/>
        </a:p>
      </dgm:t>
    </dgm:pt>
    <dgm:pt modelId="{8748F22A-33F1-432C-A9ED-8AF8ECB21D74}" type="sibTrans" cxnId="{56B07B29-CC16-49CA-977E-70777B9207CD}">
      <dgm:prSet/>
      <dgm:spPr/>
      <dgm:t>
        <a:bodyPr/>
        <a:lstStyle/>
        <a:p>
          <a:endParaRPr lang="en-US"/>
        </a:p>
      </dgm:t>
    </dgm:pt>
    <dgm:pt modelId="{7FFCE1AB-B522-48CC-8F3E-7F961E713417}">
      <dgm:prSet/>
      <dgm:spPr/>
      <dgm:t>
        <a:bodyPr/>
        <a:lstStyle/>
        <a:p>
          <a:r>
            <a:rPr lang="en-GB"/>
            <a:t>Women don't have the right to be treated with respect </a:t>
          </a:r>
          <a:endParaRPr lang="en-US"/>
        </a:p>
      </dgm:t>
    </dgm:pt>
    <dgm:pt modelId="{FC8E1E01-F333-4697-AB7E-A0590DFE9273}" type="parTrans" cxnId="{279B9C99-E9EB-4E4A-BB59-4E59A466B47A}">
      <dgm:prSet/>
      <dgm:spPr/>
      <dgm:t>
        <a:bodyPr/>
        <a:lstStyle/>
        <a:p>
          <a:endParaRPr lang="en-US"/>
        </a:p>
      </dgm:t>
    </dgm:pt>
    <dgm:pt modelId="{70AFE35A-4681-4458-B734-601EE1142084}" type="sibTrans" cxnId="{279B9C99-E9EB-4E4A-BB59-4E59A466B47A}">
      <dgm:prSet/>
      <dgm:spPr/>
      <dgm:t>
        <a:bodyPr/>
        <a:lstStyle/>
        <a:p>
          <a:endParaRPr lang="en-US"/>
        </a:p>
      </dgm:t>
    </dgm:pt>
    <dgm:pt modelId="{5877BAAE-CF0A-41CD-A420-0937D5C1DFC0}" type="pres">
      <dgm:prSet presAssocID="{81D13E4F-681F-4392-AD21-D971AF2540B4}" presName="diagram" presStyleCnt="0">
        <dgm:presLayoutVars>
          <dgm:dir/>
          <dgm:resizeHandles val="exact"/>
        </dgm:presLayoutVars>
      </dgm:prSet>
      <dgm:spPr/>
    </dgm:pt>
    <dgm:pt modelId="{C5D48C49-1D5F-4B00-AB5E-1C685A12541B}" type="pres">
      <dgm:prSet presAssocID="{951E3730-A0AF-44AB-A360-2CD890432D20}" presName="node" presStyleLbl="node1" presStyleIdx="0" presStyleCnt="10">
        <dgm:presLayoutVars>
          <dgm:bulletEnabled val="1"/>
        </dgm:presLayoutVars>
      </dgm:prSet>
      <dgm:spPr/>
    </dgm:pt>
    <dgm:pt modelId="{A66FEB6C-8A76-48EC-8AD0-588ECD178FD0}" type="pres">
      <dgm:prSet presAssocID="{B317DD4E-8D9F-44F5-B007-9441A5508704}" presName="sibTrans" presStyleCnt="0"/>
      <dgm:spPr/>
    </dgm:pt>
    <dgm:pt modelId="{F62F241C-69D4-4BC3-ABBB-8238F1034CA5}" type="pres">
      <dgm:prSet presAssocID="{10983C63-D28D-40E4-A5A0-112989618D37}" presName="node" presStyleLbl="node1" presStyleIdx="1" presStyleCnt="10">
        <dgm:presLayoutVars>
          <dgm:bulletEnabled val="1"/>
        </dgm:presLayoutVars>
      </dgm:prSet>
      <dgm:spPr/>
    </dgm:pt>
    <dgm:pt modelId="{DF1BC7AD-CA59-4267-A778-8E2EDBC299E9}" type="pres">
      <dgm:prSet presAssocID="{4DD1D216-5A93-43A7-A469-9F61F03CC1E0}" presName="sibTrans" presStyleCnt="0"/>
      <dgm:spPr/>
    </dgm:pt>
    <dgm:pt modelId="{EC16F8A4-B1C7-4830-9F94-4D321F731D3A}" type="pres">
      <dgm:prSet presAssocID="{2C39B473-C65F-4DAA-908C-5E58EF0C0F1A}" presName="node" presStyleLbl="node1" presStyleIdx="2" presStyleCnt="10">
        <dgm:presLayoutVars>
          <dgm:bulletEnabled val="1"/>
        </dgm:presLayoutVars>
      </dgm:prSet>
      <dgm:spPr/>
    </dgm:pt>
    <dgm:pt modelId="{7355DD9C-8E32-4C63-893F-0422B1711E53}" type="pres">
      <dgm:prSet presAssocID="{78868439-48DD-478F-B9DF-8D88C3ED1054}" presName="sibTrans" presStyleCnt="0"/>
      <dgm:spPr/>
    </dgm:pt>
    <dgm:pt modelId="{9C49DA83-94B8-4103-9B80-55C9A7A54444}" type="pres">
      <dgm:prSet presAssocID="{2994358E-115B-4177-8078-C0367402A381}" presName="node" presStyleLbl="node1" presStyleIdx="3" presStyleCnt="10">
        <dgm:presLayoutVars>
          <dgm:bulletEnabled val="1"/>
        </dgm:presLayoutVars>
      </dgm:prSet>
      <dgm:spPr/>
    </dgm:pt>
    <dgm:pt modelId="{FF82E7D7-A629-4113-AF96-36601FCA9EC1}" type="pres">
      <dgm:prSet presAssocID="{4EC011EF-D5D0-4C40-B815-3A593A1CF772}" presName="sibTrans" presStyleCnt="0"/>
      <dgm:spPr/>
    </dgm:pt>
    <dgm:pt modelId="{345754B3-3268-4B61-93F3-489D9DA63633}" type="pres">
      <dgm:prSet presAssocID="{9F3554DF-C339-4467-8956-F8823948F13E}" presName="node" presStyleLbl="node1" presStyleIdx="4" presStyleCnt="10">
        <dgm:presLayoutVars>
          <dgm:bulletEnabled val="1"/>
        </dgm:presLayoutVars>
      </dgm:prSet>
      <dgm:spPr/>
    </dgm:pt>
    <dgm:pt modelId="{F19A6666-F5E6-4CC9-83C7-DA1DE9138C8C}" type="pres">
      <dgm:prSet presAssocID="{48F8E19C-A4FE-417F-9A30-048BAB18CD24}" presName="sibTrans" presStyleCnt="0"/>
      <dgm:spPr/>
    </dgm:pt>
    <dgm:pt modelId="{97D4FE7E-81BF-4A1E-9ED3-B4C64E9049D3}" type="pres">
      <dgm:prSet presAssocID="{36311FA8-4748-4407-A6DA-9C4FE0C2EE23}" presName="node" presStyleLbl="node1" presStyleIdx="5" presStyleCnt="10">
        <dgm:presLayoutVars>
          <dgm:bulletEnabled val="1"/>
        </dgm:presLayoutVars>
      </dgm:prSet>
      <dgm:spPr/>
    </dgm:pt>
    <dgm:pt modelId="{84326221-D486-42FF-A0E6-6779D091AE4F}" type="pres">
      <dgm:prSet presAssocID="{DC60D933-9B23-4378-B865-884E8BADEC24}" presName="sibTrans" presStyleCnt="0"/>
      <dgm:spPr/>
    </dgm:pt>
    <dgm:pt modelId="{FB603AF2-471A-4BC3-B0D3-3A333BAC0E93}" type="pres">
      <dgm:prSet presAssocID="{659F531F-A034-41D5-B2B6-58EB2EFACF61}" presName="node" presStyleLbl="node1" presStyleIdx="6" presStyleCnt="10">
        <dgm:presLayoutVars>
          <dgm:bulletEnabled val="1"/>
        </dgm:presLayoutVars>
      </dgm:prSet>
      <dgm:spPr/>
    </dgm:pt>
    <dgm:pt modelId="{8EA1D488-648F-4B7B-A14D-2D9FB31DD51D}" type="pres">
      <dgm:prSet presAssocID="{98461865-37B5-486F-89B9-0626C5464413}" presName="sibTrans" presStyleCnt="0"/>
      <dgm:spPr/>
    </dgm:pt>
    <dgm:pt modelId="{ED78DFE7-B6B4-4A0E-8A1F-C5D95538E6A1}" type="pres">
      <dgm:prSet presAssocID="{65E6AD37-C05E-4B15-BFBF-B823A105B3D8}" presName="node" presStyleLbl="node1" presStyleIdx="7" presStyleCnt="10">
        <dgm:presLayoutVars>
          <dgm:bulletEnabled val="1"/>
        </dgm:presLayoutVars>
      </dgm:prSet>
      <dgm:spPr/>
    </dgm:pt>
    <dgm:pt modelId="{557F3CE7-B826-42DB-92F5-684616C0781F}" type="pres">
      <dgm:prSet presAssocID="{870CA11B-0C66-4A9C-8D9E-9FCB3C9A7D64}" presName="sibTrans" presStyleCnt="0"/>
      <dgm:spPr/>
    </dgm:pt>
    <dgm:pt modelId="{A8D5E477-67B8-49DC-BB34-085D140161BE}" type="pres">
      <dgm:prSet presAssocID="{A7784FD3-3BA0-41E0-AD0B-554D8B226E68}" presName="node" presStyleLbl="node1" presStyleIdx="8" presStyleCnt="10">
        <dgm:presLayoutVars>
          <dgm:bulletEnabled val="1"/>
        </dgm:presLayoutVars>
      </dgm:prSet>
      <dgm:spPr/>
    </dgm:pt>
    <dgm:pt modelId="{727BA8B9-6C0C-467F-8E7E-7326E27114BE}" type="pres">
      <dgm:prSet presAssocID="{8748F22A-33F1-432C-A9ED-8AF8ECB21D74}" presName="sibTrans" presStyleCnt="0"/>
      <dgm:spPr/>
    </dgm:pt>
    <dgm:pt modelId="{B576A62A-31C3-46C0-836B-8D0808A1284A}" type="pres">
      <dgm:prSet presAssocID="{7FFCE1AB-B522-48CC-8F3E-7F961E713417}" presName="node" presStyleLbl="node1" presStyleIdx="9" presStyleCnt="10">
        <dgm:presLayoutVars>
          <dgm:bulletEnabled val="1"/>
        </dgm:presLayoutVars>
      </dgm:prSet>
      <dgm:spPr/>
    </dgm:pt>
  </dgm:ptLst>
  <dgm:cxnLst>
    <dgm:cxn modelId="{5B40A70E-E817-425D-8462-997B81A8EA4A}" srcId="{81D13E4F-681F-4392-AD21-D971AF2540B4}" destId="{951E3730-A0AF-44AB-A360-2CD890432D20}" srcOrd="0" destOrd="0" parTransId="{76D3DEAB-BA89-4314-A27D-6144BCD05679}" sibTransId="{B317DD4E-8D9F-44F5-B007-9441A5508704}"/>
    <dgm:cxn modelId="{6B642213-2E88-4B9B-94B2-5504A8708502}" srcId="{81D13E4F-681F-4392-AD21-D971AF2540B4}" destId="{9F3554DF-C339-4467-8956-F8823948F13E}" srcOrd="4" destOrd="0" parTransId="{12D495E3-9DDB-4639-89E2-6CCDCA29D031}" sibTransId="{48F8E19C-A4FE-417F-9A30-048BAB18CD24}"/>
    <dgm:cxn modelId="{2DB4D524-CABB-4580-988F-668A69EFB2E3}" type="presOf" srcId="{36311FA8-4748-4407-A6DA-9C4FE0C2EE23}" destId="{97D4FE7E-81BF-4A1E-9ED3-B4C64E9049D3}" srcOrd="0" destOrd="0" presId="urn:microsoft.com/office/officeart/2005/8/layout/default"/>
    <dgm:cxn modelId="{56B07B29-CC16-49CA-977E-70777B9207CD}" srcId="{81D13E4F-681F-4392-AD21-D971AF2540B4}" destId="{A7784FD3-3BA0-41E0-AD0B-554D8B226E68}" srcOrd="8" destOrd="0" parTransId="{9428BC1B-CE06-414B-8169-3B298A42B02E}" sibTransId="{8748F22A-33F1-432C-A9ED-8AF8ECB21D74}"/>
    <dgm:cxn modelId="{86D6A33F-1D49-4588-957D-09D782B55758}" type="presOf" srcId="{659F531F-A034-41D5-B2B6-58EB2EFACF61}" destId="{FB603AF2-471A-4BC3-B0D3-3A333BAC0E93}" srcOrd="0" destOrd="0" presId="urn:microsoft.com/office/officeart/2005/8/layout/default"/>
    <dgm:cxn modelId="{802ED661-5A49-4CF1-9707-135F96237D54}" type="presOf" srcId="{7FFCE1AB-B522-48CC-8F3E-7F961E713417}" destId="{B576A62A-31C3-46C0-836B-8D0808A1284A}" srcOrd="0" destOrd="0" presId="urn:microsoft.com/office/officeart/2005/8/layout/default"/>
    <dgm:cxn modelId="{C051FE46-E408-4B78-8B67-74E8CA95A269}" type="presOf" srcId="{65E6AD37-C05E-4B15-BFBF-B823A105B3D8}" destId="{ED78DFE7-B6B4-4A0E-8A1F-C5D95538E6A1}" srcOrd="0" destOrd="0" presId="urn:microsoft.com/office/officeart/2005/8/layout/default"/>
    <dgm:cxn modelId="{E93E124E-B203-4199-A270-0290295841DE}" type="presOf" srcId="{A7784FD3-3BA0-41E0-AD0B-554D8B226E68}" destId="{A8D5E477-67B8-49DC-BB34-085D140161BE}" srcOrd="0" destOrd="0" presId="urn:microsoft.com/office/officeart/2005/8/layout/default"/>
    <dgm:cxn modelId="{83C8A351-92D6-4DFB-B1CD-6DF8C7DD6A11}" type="presOf" srcId="{9F3554DF-C339-4467-8956-F8823948F13E}" destId="{345754B3-3268-4B61-93F3-489D9DA63633}" srcOrd="0" destOrd="0" presId="urn:microsoft.com/office/officeart/2005/8/layout/default"/>
    <dgm:cxn modelId="{0624AE72-6BDE-4064-8AEF-17090B3524B5}" type="presOf" srcId="{951E3730-A0AF-44AB-A360-2CD890432D20}" destId="{C5D48C49-1D5F-4B00-AB5E-1C685A12541B}" srcOrd="0" destOrd="0" presId="urn:microsoft.com/office/officeart/2005/8/layout/default"/>
    <dgm:cxn modelId="{3C858D75-F71F-4B59-BDF7-C8A80984CAA4}" type="presOf" srcId="{2994358E-115B-4177-8078-C0367402A381}" destId="{9C49DA83-94B8-4103-9B80-55C9A7A54444}" srcOrd="0" destOrd="0" presId="urn:microsoft.com/office/officeart/2005/8/layout/default"/>
    <dgm:cxn modelId="{A3899B7C-69EB-432F-94F3-4A061EE19AC1}" srcId="{81D13E4F-681F-4392-AD21-D971AF2540B4}" destId="{36311FA8-4748-4407-A6DA-9C4FE0C2EE23}" srcOrd="5" destOrd="0" parTransId="{A34A862B-97A2-49E9-8C57-71A5981F0891}" sibTransId="{DC60D933-9B23-4378-B865-884E8BADEC24}"/>
    <dgm:cxn modelId="{3DA2EE83-1F80-4D5B-9178-65854AA1B369}" srcId="{81D13E4F-681F-4392-AD21-D971AF2540B4}" destId="{10983C63-D28D-40E4-A5A0-112989618D37}" srcOrd="1" destOrd="0" parTransId="{30D3DE2C-5ABF-4840-961F-E43E1323E075}" sibTransId="{4DD1D216-5A93-43A7-A469-9F61F03CC1E0}"/>
    <dgm:cxn modelId="{279B9C99-E9EB-4E4A-BB59-4E59A466B47A}" srcId="{81D13E4F-681F-4392-AD21-D971AF2540B4}" destId="{7FFCE1AB-B522-48CC-8F3E-7F961E713417}" srcOrd="9" destOrd="0" parTransId="{FC8E1E01-F333-4697-AB7E-A0590DFE9273}" sibTransId="{70AFE35A-4681-4458-B734-601EE1142084}"/>
    <dgm:cxn modelId="{D73E8C9E-445C-44FA-80F6-6CE8EEE16C4D}" srcId="{81D13E4F-681F-4392-AD21-D971AF2540B4}" destId="{2994358E-115B-4177-8078-C0367402A381}" srcOrd="3" destOrd="0" parTransId="{635B1F24-9B13-42D9-8ADB-865DA862EA1E}" sibTransId="{4EC011EF-D5D0-4C40-B815-3A593A1CF772}"/>
    <dgm:cxn modelId="{16CA4AA1-7918-4A20-A131-D80F0B0A3204}" type="presOf" srcId="{81D13E4F-681F-4392-AD21-D971AF2540B4}" destId="{5877BAAE-CF0A-41CD-A420-0937D5C1DFC0}" srcOrd="0" destOrd="0" presId="urn:microsoft.com/office/officeart/2005/8/layout/default"/>
    <dgm:cxn modelId="{95017EAF-4535-4536-818E-E94844E46F51}" srcId="{81D13E4F-681F-4392-AD21-D971AF2540B4}" destId="{65E6AD37-C05E-4B15-BFBF-B823A105B3D8}" srcOrd="7" destOrd="0" parTransId="{26E12F61-03EB-43A4-847B-0E58EE560B0D}" sibTransId="{870CA11B-0C66-4A9C-8D9E-9FCB3C9A7D64}"/>
    <dgm:cxn modelId="{074609B1-03FC-47DD-92F0-C20920A83A03}" type="presOf" srcId="{2C39B473-C65F-4DAA-908C-5E58EF0C0F1A}" destId="{EC16F8A4-B1C7-4830-9F94-4D321F731D3A}" srcOrd="0" destOrd="0" presId="urn:microsoft.com/office/officeart/2005/8/layout/default"/>
    <dgm:cxn modelId="{B2167BBF-A32C-496F-81BD-6CCECA9FC522}" type="presOf" srcId="{10983C63-D28D-40E4-A5A0-112989618D37}" destId="{F62F241C-69D4-4BC3-ABBB-8238F1034CA5}" srcOrd="0" destOrd="0" presId="urn:microsoft.com/office/officeart/2005/8/layout/default"/>
    <dgm:cxn modelId="{104A08D0-7700-4B40-8DDB-01EC289EA2BB}" srcId="{81D13E4F-681F-4392-AD21-D971AF2540B4}" destId="{659F531F-A034-41D5-B2B6-58EB2EFACF61}" srcOrd="6" destOrd="0" parTransId="{47F76BC5-D26D-469F-A243-31F8F7B13A57}" sibTransId="{98461865-37B5-486F-89B9-0626C5464413}"/>
    <dgm:cxn modelId="{DE8079EB-223B-4C82-B130-5794F14FAB97}" srcId="{81D13E4F-681F-4392-AD21-D971AF2540B4}" destId="{2C39B473-C65F-4DAA-908C-5E58EF0C0F1A}" srcOrd="2" destOrd="0" parTransId="{1DC3D7D2-22EB-4827-AE6A-F4D517D110A8}" sibTransId="{78868439-48DD-478F-B9DF-8D88C3ED1054}"/>
    <dgm:cxn modelId="{972F18BD-3E14-4139-91C7-90C65650DD6D}" type="presParOf" srcId="{5877BAAE-CF0A-41CD-A420-0937D5C1DFC0}" destId="{C5D48C49-1D5F-4B00-AB5E-1C685A12541B}" srcOrd="0" destOrd="0" presId="urn:microsoft.com/office/officeart/2005/8/layout/default"/>
    <dgm:cxn modelId="{0E55D0FC-57BE-4336-8A87-4FA4DBDD4784}" type="presParOf" srcId="{5877BAAE-CF0A-41CD-A420-0937D5C1DFC0}" destId="{A66FEB6C-8A76-48EC-8AD0-588ECD178FD0}" srcOrd="1" destOrd="0" presId="urn:microsoft.com/office/officeart/2005/8/layout/default"/>
    <dgm:cxn modelId="{1CAFF542-B351-4FCA-9C6C-13385317A5B5}" type="presParOf" srcId="{5877BAAE-CF0A-41CD-A420-0937D5C1DFC0}" destId="{F62F241C-69D4-4BC3-ABBB-8238F1034CA5}" srcOrd="2" destOrd="0" presId="urn:microsoft.com/office/officeart/2005/8/layout/default"/>
    <dgm:cxn modelId="{421EFE5B-C897-4A73-BF7C-104009E56211}" type="presParOf" srcId="{5877BAAE-CF0A-41CD-A420-0937D5C1DFC0}" destId="{DF1BC7AD-CA59-4267-A778-8E2EDBC299E9}" srcOrd="3" destOrd="0" presId="urn:microsoft.com/office/officeart/2005/8/layout/default"/>
    <dgm:cxn modelId="{D93B3C18-36F2-442E-8C08-83A9082B8112}" type="presParOf" srcId="{5877BAAE-CF0A-41CD-A420-0937D5C1DFC0}" destId="{EC16F8A4-B1C7-4830-9F94-4D321F731D3A}" srcOrd="4" destOrd="0" presId="urn:microsoft.com/office/officeart/2005/8/layout/default"/>
    <dgm:cxn modelId="{D54A36FE-F280-4CBB-932E-BA8084D8430F}" type="presParOf" srcId="{5877BAAE-CF0A-41CD-A420-0937D5C1DFC0}" destId="{7355DD9C-8E32-4C63-893F-0422B1711E53}" srcOrd="5" destOrd="0" presId="urn:microsoft.com/office/officeart/2005/8/layout/default"/>
    <dgm:cxn modelId="{659CE091-2681-4801-9511-F808F126D3C2}" type="presParOf" srcId="{5877BAAE-CF0A-41CD-A420-0937D5C1DFC0}" destId="{9C49DA83-94B8-4103-9B80-55C9A7A54444}" srcOrd="6" destOrd="0" presId="urn:microsoft.com/office/officeart/2005/8/layout/default"/>
    <dgm:cxn modelId="{D2708EDC-3676-4CED-92D9-11005FD38101}" type="presParOf" srcId="{5877BAAE-CF0A-41CD-A420-0937D5C1DFC0}" destId="{FF82E7D7-A629-4113-AF96-36601FCA9EC1}" srcOrd="7" destOrd="0" presId="urn:microsoft.com/office/officeart/2005/8/layout/default"/>
    <dgm:cxn modelId="{6F80552E-3427-415A-8D88-C23C6610E3F5}" type="presParOf" srcId="{5877BAAE-CF0A-41CD-A420-0937D5C1DFC0}" destId="{345754B3-3268-4B61-93F3-489D9DA63633}" srcOrd="8" destOrd="0" presId="urn:microsoft.com/office/officeart/2005/8/layout/default"/>
    <dgm:cxn modelId="{DD3E78B2-2F9F-4329-ACBB-28E87CDD070E}" type="presParOf" srcId="{5877BAAE-CF0A-41CD-A420-0937D5C1DFC0}" destId="{F19A6666-F5E6-4CC9-83C7-DA1DE9138C8C}" srcOrd="9" destOrd="0" presId="urn:microsoft.com/office/officeart/2005/8/layout/default"/>
    <dgm:cxn modelId="{5C6CBD48-4A3A-497B-AF1C-664B06FE7FE2}" type="presParOf" srcId="{5877BAAE-CF0A-41CD-A420-0937D5C1DFC0}" destId="{97D4FE7E-81BF-4A1E-9ED3-B4C64E9049D3}" srcOrd="10" destOrd="0" presId="urn:microsoft.com/office/officeart/2005/8/layout/default"/>
    <dgm:cxn modelId="{29199958-E6B7-4C23-B54F-0B681E6CB0F5}" type="presParOf" srcId="{5877BAAE-CF0A-41CD-A420-0937D5C1DFC0}" destId="{84326221-D486-42FF-A0E6-6779D091AE4F}" srcOrd="11" destOrd="0" presId="urn:microsoft.com/office/officeart/2005/8/layout/default"/>
    <dgm:cxn modelId="{5F860B02-916A-43B7-A7E3-F5693B056DC7}" type="presParOf" srcId="{5877BAAE-CF0A-41CD-A420-0937D5C1DFC0}" destId="{FB603AF2-471A-4BC3-B0D3-3A333BAC0E93}" srcOrd="12" destOrd="0" presId="urn:microsoft.com/office/officeart/2005/8/layout/default"/>
    <dgm:cxn modelId="{769A24D3-401D-42FF-9D67-F7EE5000B67F}" type="presParOf" srcId="{5877BAAE-CF0A-41CD-A420-0937D5C1DFC0}" destId="{8EA1D488-648F-4B7B-A14D-2D9FB31DD51D}" srcOrd="13" destOrd="0" presId="urn:microsoft.com/office/officeart/2005/8/layout/default"/>
    <dgm:cxn modelId="{226046A3-EE38-4C79-9492-C60FFAFE0BC9}" type="presParOf" srcId="{5877BAAE-CF0A-41CD-A420-0937D5C1DFC0}" destId="{ED78DFE7-B6B4-4A0E-8A1F-C5D95538E6A1}" srcOrd="14" destOrd="0" presId="urn:microsoft.com/office/officeart/2005/8/layout/default"/>
    <dgm:cxn modelId="{D0A3CA0F-6DC8-4124-96F9-A15BE4AA5CB4}" type="presParOf" srcId="{5877BAAE-CF0A-41CD-A420-0937D5C1DFC0}" destId="{557F3CE7-B826-42DB-92F5-684616C0781F}" srcOrd="15" destOrd="0" presId="urn:microsoft.com/office/officeart/2005/8/layout/default"/>
    <dgm:cxn modelId="{0DE452A7-1921-4B10-8FB7-6857E8F5CFAE}" type="presParOf" srcId="{5877BAAE-CF0A-41CD-A420-0937D5C1DFC0}" destId="{A8D5E477-67B8-49DC-BB34-085D140161BE}" srcOrd="16" destOrd="0" presId="urn:microsoft.com/office/officeart/2005/8/layout/default"/>
    <dgm:cxn modelId="{264EBF90-D8CF-4BDA-90A8-0CA65AB16645}" type="presParOf" srcId="{5877BAAE-CF0A-41CD-A420-0937D5C1DFC0}" destId="{727BA8B9-6C0C-467F-8E7E-7326E27114BE}" srcOrd="17" destOrd="0" presId="urn:microsoft.com/office/officeart/2005/8/layout/default"/>
    <dgm:cxn modelId="{222219B1-DB73-43F0-9112-D4574BF5442A}" type="presParOf" srcId="{5877BAAE-CF0A-41CD-A420-0937D5C1DFC0}" destId="{B576A62A-31C3-46C0-836B-8D0808A1284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6A642-FF94-4D4C-B8F2-050E2B7D5BE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4C71A3-CED0-43CD-A751-185BEA829226}">
      <dgm:prSet/>
      <dgm:spPr/>
      <dgm:t>
        <a:bodyPr/>
        <a:lstStyle/>
        <a:p>
          <a:r>
            <a:rPr lang="en-GB" dirty="0"/>
            <a:t>basic care – links between CCB and Neglect</a:t>
          </a:r>
          <a:endParaRPr lang="en-US" dirty="0"/>
        </a:p>
      </dgm:t>
    </dgm:pt>
    <dgm:pt modelId="{9DB8DB99-9194-456D-8B40-CC7E4C35C904}" type="parTrans" cxnId="{CE2AB416-67FE-48AE-B21A-682E7F096BB6}">
      <dgm:prSet/>
      <dgm:spPr/>
      <dgm:t>
        <a:bodyPr/>
        <a:lstStyle/>
        <a:p>
          <a:endParaRPr lang="en-US"/>
        </a:p>
      </dgm:t>
    </dgm:pt>
    <dgm:pt modelId="{3D8CE800-A9BB-4BEF-9831-3420B57DA3C2}" type="sibTrans" cxnId="{CE2AB416-67FE-48AE-B21A-682E7F096BB6}">
      <dgm:prSet/>
      <dgm:spPr/>
      <dgm:t>
        <a:bodyPr/>
        <a:lstStyle/>
        <a:p>
          <a:endParaRPr lang="en-US"/>
        </a:p>
      </dgm:t>
    </dgm:pt>
    <dgm:pt modelId="{CC0C5900-6117-445D-B4A2-2EFFD7B034D5}">
      <dgm:prSet/>
      <dgm:spPr/>
      <dgm:t>
        <a:bodyPr/>
        <a:lstStyle/>
        <a:p>
          <a:r>
            <a:rPr lang="en-GB" dirty="0"/>
            <a:t>ensuring safety- distorted views of ‘managing the situation’</a:t>
          </a:r>
          <a:endParaRPr lang="en-US" dirty="0"/>
        </a:p>
      </dgm:t>
    </dgm:pt>
    <dgm:pt modelId="{87B11D92-D3C6-4A83-9F0F-2B066AB69AAE}" type="parTrans" cxnId="{9AD681C4-2E2D-46EA-AE4B-FEE91DDA226A}">
      <dgm:prSet/>
      <dgm:spPr/>
      <dgm:t>
        <a:bodyPr/>
        <a:lstStyle/>
        <a:p>
          <a:endParaRPr lang="en-US"/>
        </a:p>
      </dgm:t>
    </dgm:pt>
    <dgm:pt modelId="{79B194EB-3217-4D53-8219-DDC1CFF4D624}" type="sibTrans" cxnId="{9AD681C4-2E2D-46EA-AE4B-FEE91DDA226A}">
      <dgm:prSet/>
      <dgm:spPr/>
      <dgm:t>
        <a:bodyPr/>
        <a:lstStyle/>
        <a:p>
          <a:endParaRPr lang="en-US"/>
        </a:p>
      </dgm:t>
    </dgm:pt>
    <dgm:pt modelId="{22C76CE6-FFE0-4FB7-A4E0-031DB4DA8997}">
      <dgm:prSet/>
      <dgm:spPr/>
      <dgm:t>
        <a:bodyPr/>
        <a:lstStyle/>
        <a:p>
          <a:r>
            <a:rPr lang="en-GB" dirty="0"/>
            <a:t>emotional warmth- numbing. Demands from perpetrators for mother’s attention can be at the expense of the child</a:t>
          </a:r>
          <a:endParaRPr lang="en-US" dirty="0"/>
        </a:p>
      </dgm:t>
    </dgm:pt>
    <dgm:pt modelId="{705E3EC5-567C-4667-9391-49D9FED0E530}" type="parTrans" cxnId="{50DBE3E7-9501-42D7-8836-D9A0EE4F47F8}">
      <dgm:prSet/>
      <dgm:spPr/>
      <dgm:t>
        <a:bodyPr/>
        <a:lstStyle/>
        <a:p>
          <a:endParaRPr lang="en-US"/>
        </a:p>
      </dgm:t>
    </dgm:pt>
    <dgm:pt modelId="{80D9D263-A22D-4C8C-8EC7-3F79C417097E}" type="sibTrans" cxnId="{50DBE3E7-9501-42D7-8836-D9A0EE4F47F8}">
      <dgm:prSet/>
      <dgm:spPr/>
      <dgm:t>
        <a:bodyPr/>
        <a:lstStyle/>
        <a:p>
          <a:endParaRPr lang="en-US"/>
        </a:p>
      </dgm:t>
    </dgm:pt>
    <dgm:pt modelId="{193B9A3C-A020-4C28-AC75-419176DAB814}">
      <dgm:prSet/>
      <dgm:spPr/>
      <dgm:t>
        <a:bodyPr/>
        <a:lstStyle/>
        <a:p>
          <a:r>
            <a:rPr lang="en-GB" dirty="0"/>
            <a:t>Stimulation- limited opportunities due to CCB</a:t>
          </a:r>
          <a:endParaRPr lang="en-US" dirty="0"/>
        </a:p>
      </dgm:t>
    </dgm:pt>
    <dgm:pt modelId="{823DEE74-5690-482D-982E-951949B36744}" type="parTrans" cxnId="{71FF9DA4-D658-4796-AD39-F7CAB4A6D29C}">
      <dgm:prSet/>
      <dgm:spPr/>
      <dgm:t>
        <a:bodyPr/>
        <a:lstStyle/>
        <a:p>
          <a:endParaRPr lang="en-US"/>
        </a:p>
      </dgm:t>
    </dgm:pt>
    <dgm:pt modelId="{8128476F-D112-485E-B136-AAB8D495812D}" type="sibTrans" cxnId="{71FF9DA4-D658-4796-AD39-F7CAB4A6D29C}">
      <dgm:prSet/>
      <dgm:spPr/>
      <dgm:t>
        <a:bodyPr/>
        <a:lstStyle/>
        <a:p>
          <a:endParaRPr lang="en-US"/>
        </a:p>
      </dgm:t>
    </dgm:pt>
    <dgm:pt modelId="{7A35EC0C-211E-4D5E-801D-BA66AEA4B014}">
      <dgm:prSet/>
      <dgm:spPr/>
      <dgm:t>
        <a:bodyPr/>
        <a:lstStyle/>
        <a:p>
          <a:r>
            <a:rPr lang="en-GB" dirty="0"/>
            <a:t>guidance and boundaries- often sabotaged</a:t>
          </a:r>
          <a:endParaRPr lang="en-US" dirty="0"/>
        </a:p>
      </dgm:t>
    </dgm:pt>
    <dgm:pt modelId="{4C98B21E-0FA4-498B-9C3D-0CE8D4130C7B}" type="parTrans" cxnId="{8D7040C6-16B3-4A21-BD3A-B4ECB05802C3}">
      <dgm:prSet/>
      <dgm:spPr/>
      <dgm:t>
        <a:bodyPr/>
        <a:lstStyle/>
        <a:p>
          <a:endParaRPr lang="en-US"/>
        </a:p>
      </dgm:t>
    </dgm:pt>
    <dgm:pt modelId="{E6AFAE09-565E-4B0F-AFBC-3DEFBE342687}" type="sibTrans" cxnId="{8D7040C6-16B3-4A21-BD3A-B4ECB05802C3}">
      <dgm:prSet/>
      <dgm:spPr/>
      <dgm:t>
        <a:bodyPr/>
        <a:lstStyle/>
        <a:p>
          <a:endParaRPr lang="en-US"/>
        </a:p>
      </dgm:t>
    </dgm:pt>
    <dgm:pt modelId="{C0DC79A1-7F88-488C-8160-A5BA953028E4}">
      <dgm:prSet/>
      <dgm:spPr/>
      <dgm:t>
        <a:bodyPr/>
        <a:lstStyle/>
        <a:p>
          <a:r>
            <a:rPr lang="en-GB" dirty="0"/>
            <a:t>Stability- CCB creates inconsistency and unpredictability</a:t>
          </a:r>
          <a:endParaRPr lang="en-US" dirty="0"/>
        </a:p>
      </dgm:t>
    </dgm:pt>
    <dgm:pt modelId="{7B0129C6-3F56-4D81-9C50-7E64030704C2}" type="parTrans" cxnId="{33A7B815-D539-4B63-9A57-DF3C0C3F35C9}">
      <dgm:prSet/>
      <dgm:spPr/>
      <dgm:t>
        <a:bodyPr/>
        <a:lstStyle/>
        <a:p>
          <a:endParaRPr lang="en-US"/>
        </a:p>
      </dgm:t>
    </dgm:pt>
    <dgm:pt modelId="{E3F8A821-9EE9-4863-BBE8-6C4BB93F5721}" type="sibTrans" cxnId="{33A7B815-D539-4B63-9A57-DF3C0C3F35C9}">
      <dgm:prSet/>
      <dgm:spPr/>
      <dgm:t>
        <a:bodyPr/>
        <a:lstStyle/>
        <a:p>
          <a:endParaRPr lang="en-US"/>
        </a:p>
      </dgm:t>
    </dgm:pt>
    <dgm:pt modelId="{C68A3748-68E5-43C8-B3FF-68039A1CB5B2}" type="pres">
      <dgm:prSet presAssocID="{C196A642-FF94-4D4C-B8F2-050E2B7D5BEA}" presName="linear" presStyleCnt="0">
        <dgm:presLayoutVars>
          <dgm:animLvl val="lvl"/>
          <dgm:resizeHandles val="exact"/>
        </dgm:presLayoutVars>
      </dgm:prSet>
      <dgm:spPr/>
    </dgm:pt>
    <dgm:pt modelId="{11B5F195-3B79-4345-9E35-76C6B89298D2}" type="pres">
      <dgm:prSet presAssocID="{C94C71A3-CED0-43CD-A751-185BEA829226}" presName="parentText" presStyleLbl="node1" presStyleIdx="0" presStyleCnt="6">
        <dgm:presLayoutVars>
          <dgm:chMax val="0"/>
          <dgm:bulletEnabled val="1"/>
        </dgm:presLayoutVars>
      </dgm:prSet>
      <dgm:spPr/>
    </dgm:pt>
    <dgm:pt modelId="{4A13664D-C1C1-4D0F-98EC-7E842CE39553}" type="pres">
      <dgm:prSet presAssocID="{3D8CE800-A9BB-4BEF-9831-3420B57DA3C2}" presName="spacer" presStyleCnt="0"/>
      <dgm:spPr/>
    </dgm:pt>
    <dgm:pt modelId="{D7563227-0DB6-4347-B519-14BF70AD586B}" type="pres">
      <dgm:prSet presAssocID="{CC0C5900-6117-445D-B4A2-2EFFD7B034D5}" presName="parentText" presStyleLbl="node1" presStyleIdx="1" presStyleCnt="6">
        <dgm:presLayoutVars>
          <dgm:chMax val="0"/>
          <dgm:bulletEnabled val="1"/>
        </dgm:presLayoutVars>
      </dgm:prSet>
      <dgm:spPr/>
    </dgm:pt>
    <dgm:pt modelId="{2C56749A-AC60-412E-8EA4-80FA1BD9EF88}" type="pres">
      <dgm:prSet presAssocID="{79B194EB-3217-4D53-8219-DDC1CFF4D624}" presName="spacer" presStyleCnt="0"/>
      <dgm:spPr/>
    </dgm:pt>
    <dgm:pt modelId="{1638DDCE-A15E-4583-9BE4-A470B46CEF7F}" type="pres">
      <dgm:prSet presAssocID="{22C76CE6-FFE0-4FB7-A4E0-031DB4DA8997}" presName="parentText" presStyleLbl="node1" presStyleIdx="2" presStyleCnt="6">
        <dgm:presLayoutVars>
          <dgm:chMax val="0"/>
          <dgm:bulletEnabled val="1"/>
        </dgm:presLayoutVars>
      </dgm:prSet>
      <dgm:spPr/>
    </dgm:pt>
    <dgm:pt modelId="{2B7574B6-67DA-4D7A-893B-835971533FC0}" type="pres">
      <dgm:prSet presAssocID="{80D9D263-A22D-4C8C-8EC7-3F79C417097E}" presName="spacer" presStyleCnt="0"/>
      <dgm:spPr/>
    </dgm:pt>
    <dgm:pt modelId="{AC96BC3D-ED7E-4403-92B1-F47E4D52EC28}" type="pres">
      <dgm:prSet presAssocID="{193B9A3C-A020-4C28-AC75-419176DAB814}" presName="parentText" presStyleLbl="node1" presStyleIdx="3" presStyleCnt="6">
        <dgm:presLayoutVars>
          <dgm:chMax val="0"/>
          <dgm:bulletEnabled val="1"/>
        </dgm:presLayoutVars>
      </dgm:prSet>
      <dgm:spPr/>
    </dgm:pt>
    <dgm:pt modelId="{E23A376D-151C-41B1-9E13-E48A0A736DB9}" type="pres">
      <dgm:prSet presAssocID="{8128476F-D112-485E-B136-AAB8D495812D}" presName="spacer" presStyleCnt="0"/>
      <dgm:spPr/>
    </dgm:pt>
    <dgm:pt modelId="{4CD29F45-7B88-42F5-BCA9-8CC0A010384F}" type="pres">
      <dgm:prSet presAssocID="{7A35EC0C-211E-4D5E-801D-BA66AEA4B014}" presName="parentText" presStyleLbl="node1" presStyleIdx="4" presStyleCnt="6">
        <dgm:presLayoutVars>
          <dgm:chMax val="0"/>
          <dgm:bulletEnabled val="1"/>
        </dgm:presLayoutVars>
      </dgm:prSet>
      <dgm:spPr/>
    </dgm:pt>
    <dgm:pt modelId="{8CCA8087-8D61-48C9-90AC-62D19EA13F3B}" type="pres">
      <dgm:prSet presAssocID="{E6AFAE09-565E-4B0F-AFBC-3DEFBE342687}" presName="spacer" presStyleCnt="0"/>
      <dgm:spPr/>
    </dgm:pt>
    <dgm:pt modelId="{59C0B56A-EB5B-41F2-B736-398EF19AFA33}" type="pres">
      <dgm:prSet presAssocID="{C0DC79A1-7F88-488C-8160-A5BA953028E4}" presName="parentText" presStyleLbl="node1" presStyleIdx="5" presStyleCnt="6" custLinFactNeighborY="61651">
        <dgm:presLayoutVars>
          <dgm:chMax val="0"/>
          <dgm:bulletEnabled val="1"/>
        </dgm:presLayoutVars>
      </dgm:prSet>
      <dgm:spPr/>
    </dgm:pt>
  </dgm:ptLst>
  <dgm:cxnLst>
    <dgm:cxn modelId="{EDD1FF09-6325-4DA0-9A60-E9BF2470BFE6}" type="presOf" srcId="{C94C71A3-CED0-43CD-A751-185BEA829226}" destId="{11B5F195-3B79-4345-9E35-76C6B89298D2}" srcOrd="0" destOrd="0" presId="urn:microsoft.com/office/officeart/2005/8/layout/vList2"/>
    <dgm:cxn modelId="{3D12EA13-C26E-45AE-8C6A-7F37EBDB15B5}" type="presOf" srcId="{CC0C5900-6117-445D-B4A2-2EFFD7B034D5}" destId="{D7563227-0DB6-4347-B519-14BF70AD586B}" srcOrd="0" destOrd="0" presId="urn:microsoft.com/office/officeart/2005/8/layout/vList2"/>
    <dgm:cxn modelId="{33A7B815-D539-4B63-9A57-DF3C0C3F35C9}" srcId="{C196A642-FF94-4D4C-B8F2-050E2B7D5BEA}" destId="{C0DC79A1-7F88-488C-8160-A5BA953028E4}" srcOrd="5" destOrd="0" parTransId="{7B0129C6-3F56-4D81-9C50-7E64030704C2}" sibTransId="{E3F8A821-9EE9-4863-BBE8-6C4BB93F5721}"/>
    <dgm:cxn modelId="{EDA35416-A385-4EDE-8B54-7070548A1007}" type="presOf" srcId="{C0DC79A1-7F88-488C-8160-A5BA953028E4}" destId="{59C0B56A-EB5B-41F2-B736-398EF19AFA33}" srcOrd="0" destOrd="0" presId="urn:microsoft.com/office/officeart/2005/8/layout/vList2"/>
    <dgm:cxn modelId="{CE2AB416-67FE-48AE-B21A-682E7F096BB6}" srcId="{C196A642-FF94-4D4C-B8F2-050E2B7D5BEA}" destId="{C94C71A3-CED0-43CD-A751-185BEA829226}" srcOrd="0" destOrd="0" parTransId="{9DB8DB99-9194-456D-8B40-CC7E4C35C904}" sibTransId="{3D8CE800-A9BB-4BEF-9831-3420B57DA3C2}"/>
    <dgm:cxn modelId="{2BAF724C-0728-4F8D-B2C0-9E2DAED283C4}" type="presOf" srcId="{22C76CE6-FFE0-4FB7-A4E0-031DB4DA8997}" destId="{1638DDCE-A15E-4583-9BE4-A470B46CEF7F}" srcOrd="0" destOrd="0" presId="urn:microsoft.com/office/officeart/2005/8/layout/vList2"/>
    <dgm:cxn modelId="{71FF9DA4-D658-4796-AD39-F7CAB4A6D29C}" srcId="{C196A642-FF94-4D4C-B8F2-050E2B7D5BEA}" destId="{193B9A3C-A020-4C28-AC75-419176DAB814}" srcOrd="3" destOrd="0" parTransId="{823DEE74-5690-482D-982E-951949B36744}" sibTransId="{8128476F-D112-485E-B136-AAB8D495812D}"/>
    <dgm:cxn modelId="{9A35B1B0-53AC-43E2-A0CE-60C26B40A45A}" type="presOf" srcId="{7A35EC0C-211E-4D5E-801D-BA66AEA4B014}" destId="{4CD29F45-7B88-42F5-BCA9-8CC0A010384F}" srcOrd="0" destOrd="0" presId="urn:microsoft.com/office/officeart/2005/8/layout/vList2"/>
    <dgm:cxn modelId="{9AD681C4-2E2D-46EA-AE4B-FEE91DDA226A}" srcId="{C196A642-FF94-4D4C-B8F2-050E2B7D5BEA}" destId="{CC0C5900-6117-445D-B4A2-2EFFD7B034D5}" srcOrd="1" destOrd="0" parTransId="{87B11D92-D3C6-4A83-9F0F-2B066AB69AAE}" sibTransId="{79B194EB-3217-4D53-8219-DDC1CFF4D624}"/>
    <dgm:cxn modelId="{8D7040C6-16B3-4A21-BD3A-B4ECB05802C3}" srcId="{C196A642-FF94-4D4C-B8F2-050E2B7D5BEA}" destId="{7A35EC0C-211E-4D5E-801D-BA66AEA4B014}" srcOrd="4" destOrd="0" parTransId="{4C98B21E-0FA4-498B-9C3D-0CE8D4130C7B}" sibTransId="{E6AFAE09-565E-4B0F-AFBC-3DEFBE342687}"/>
    <dgm:cxn modelId="{4EF681D6-B551-4626-B60F-6850C537CFD0}" type="presOf" srcId="{193B9A3C-A020-4C28-AC75-419176DAB814}" destId="{AC96BC3D-ED7E-4403-92B1-F47E4D52EC28}" srcOrd="0" destOrd="0" presId="urn:microsoft.com/office/officeart/2005/8/layout/vList2"/>
    <dgm:cxn modelId="{50DBE3E7-9501-42D7-8836-D9A0EE4F47F8}" srcId="{C196A642-FF94-4D4C-B8F2-050E2B7D5BEA}" destId="{22C76CE6-FFE0-4FB7-A4E0-031DB4DA8997}" srcOrd="2" destOrd="0" parTransId="{705E3EC5-567C-4667-9391-49D9FED0E530}" sibTransId="{80D9D263-A22D-4C8C-8EC7-3F79C417097E}"/>
    <dgm:cxn modelId="{29A1F4F6-C2F1-4AAD-B699-FDEE474F0959}" type="presOf" srcId="{C196A642-FF94-4D4C-B8F2-050E2B7D5BEA}" destId="{C68A3748-68E5-43C8-B3FF-68039A1CB5B2}" srcOrd="0" destOrd="0" presId="urn:microsoft.com/office/officeart/2005/8/layout/vList2"/>
    <dgm:cxn modelId="{CCD6CFEB-C388-45C1-8980-1FBC5A1BAD62}" type="presParOf" srcId="{C68A3748-68E5-43C8-B3FF-68039A1CB5B2}" destId="{11B5F195-3B79-4345-9E35-76C6B89298D2}" srcOrd="0" destOrd="0" presId="urn:microsoft.com/office/officeart/2005/8/layout/vList2"/>
    <dgm:cxn modelId="{8436736F-A3A3-43FB-A36A-29BFB565B89C}" type="presParOf" srcId="{C68A3748-68E5-43C8-B3FF-68039A1CB5B2}" destId="{4A13664D-C1C1-4D0F-98EC-7E842CE39553}" srcOrd="1" destOrd="0" presId="urn:microsoft.com/office/officeart/2005/8/layout/vList2"/>
    <dgm:cxn modelId="{8E23074A-F224-480A-B56B-1394168922F7}" type="presParOf" srcId="{C68A3748-68E5-43C8-B3FF-68039A1CB5B2}" destId="{D7563227-0DB6-4347-B519-14BF70AD586B}" srcOrd="2" destOrd="0" presId="urn:microsoft.com/office/officeart/2005/8/layout/vList2"/>
    <dgm:cxn modelId="{16BA6844-32D6-4ED5-9131-5A3858766769}" type="presParOf" srcId="{C68A3748-68E5-43C8-B3FF-68039A1CB5B2}" destId="{2C56749A-AC60-412E-8EA4-80FA1BD9EF88}" srcOrd="3" destOrd="0" presId="urn:microsoft.com/office/officeart/2005/8/layout/vList2"/>
    <dgm:cxn modelId="{D3F12ADF-58F1-4CD2-A36B-E7B45371D3F4}" type="presParOf" srcId="{C68A3748-68E5-43C8-B3FF-68039A1CB5B2}" destId="{1638DDCE-A15E-4583-9BE4-A470B46CEF7F}" srcOrd="4" destOrd="0" presId="urn:microsoft.com/office/officeart/2005/8/layout/vList2"/>
    <dgm:cxn modelId="{48C3EC9E-7C96-4874-92A1-491176A240BA}" type="presParOf" srcId="{C68A3748-68E5-43C8-B3FF-68039A1CB5B2}" destId="{2B7574B6-67DA-4D7A-893B-835971533FC0}" srcOrd="5" destOrd="0" presId="urn:microsoft.com/office/officeart/2005/8/layout/vList2"/>
    <dgm:cxn modelId="{E61F743C-2737-4A0B-B3F0-D5549E840706}" type="presParOf" srcId="{C68A3748-68E5-43C8-B3FF-68039A1CB5B2}" destId="{AC96BC3D-ED7E-4403-92B1-F47E4D52EC28}" srcOrd="6" destOrd="0" presId="urn:microsoft.com/office/officeart/2005/8/layout/vList2"/>
    <dgm:cxn modelId="{203BCD40-0CED-4394-8516-F25A7CC61D60}" type="presParOf" srcId="{C68A3748-68E5-43C8-B3FF-68039A1CB5B2}" destId="{E23A376D-151C-41B1-9E13-E48A0A736DB9}" srcOrd="7" destOrd="0" presId="urn:microsoft.com/office/officeart/2005/8/layout/vList2"/>
    <dgm:cxn modelId="{9FA3B538-5F52-4960-A5A0-29A4B7ABCC1B}" type="presParOf" srcId="{C68A3748-68E5-43C8-B3FF-68039A1CB5B2}" destId="{4CD29F45-7B88-42F5-BCA9-8CC0A010384F}" srcOrd="8" destOrd="0" presId="urn:microsoft.com/office/officeart/2005/8/layout/vList2"/>
    <dgm:cxn modelId="{1BAA78A6-A818-41E2-A924-088BD54FD71F}" type="presParOf" srcId="{C68A3748-68E5-43C8-B3FF-68039A1CB5B2}" destId="{8CCA8087-8D61-48C9-90AC-62D19EA13F3B}" srcOrd="9" destOrd="0" presId="urn:microsoft.com/office/officeart/2005/8/layout/vList2"/>
    <dgm:cxn modelId="{982E8DC9-CA79-4EE7-85AE-50EF3944EB35}" type="presParOf" srcId="{C68A3748-68E5-43C8-B3FF-68039A1CB5B2}" destId="{59C0B56A-EB5B-41F2-B736-398EF19AFA3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E1A81D-B731-4A15-8E49-C57D2478C74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75B7261-BFA1-4FD3-AD3B-8500FFD02CCF}">
      <dgm:prSet/>
      <dgm:spPr/>
      <dgm:t>
        <a:bodyPr/>
        <a:lstStyle/>
        <a:p>
          <a:r>
            <a:rPr lang="en-GB"/>
            <a:t>Control of time, movement and activities within the home</a:t>
          </a:r>
          <a:endParaRPr lang="en-US"/>
        </a:p>
      </dgm:t>
    </dgm:pt>
    <dgm:pt modelId="{EF0EF686-1BC3-4A93-B786-2A1F5DCFA08B}" type="parTrans" cxnId="{AFAC0C02-05E0-40C0-8008-986A80D870C5}">
      <dgm:prSet/>
      <dgm:spPr/>
      <dgm:t>
        <a:bodyPr/>
        <a:lstStyle/>
        <a:p>
          <a:endParaRPr lang="en-US"/>
        </a:p>
      </dgm:t>
    </dgm:pt>
    <dgm:pt modelId="{83596FB1-6089-4DEB-9554-68D2D47CB5D7}" type="sibTrans" cxnId="{AFAC0C02-05E0-40C0-8008-986A80D870C5}">
      <dgm:prSet/>
      <dgm:spPr/>
      <dgm:t>
        <a:bodyPr/>
        <a:lstStyle/>
        <a:p>
          <a:endParaRPr lang="en-US"/>
        </a:p>
      </dgm:t>
    </dgm:pt>
    <dgm:pt modelId="{0560FAE6-A381-472E-9457-C55A1F3E04FD}">
      <dgm:prSet/>
      <dgm:spPr/>
      <dgm:t>
        <a:bodyPr/>
        <a:lstStyle/>
        <a:p>
          <a:r>
            <a:rPr lang="en-GB"/>
            <a:t>Constraint of use of space/self-expression</a:t>
          </a:r>
          <a:endParaRPr lang="en-US"/>
        </a:p>
      </dgm:t>
    </dgm:pt>
    <dgm:pt modelId="{6230E5C2-55F0-4B6F-BCD6-6DB1AD180D86}" type="parTrans" cxnId="{A1E0221B-8955-4860-88D0-97E210AEBAE9}">
      <dgm:prSet/>
      <dgm:spPr/>
      <dgm:t>
        <a:bodyPr/>
        <a:lstStyle/>
        <a:p>
          <a:endParaRPr lang="en-US"/>
        </a:p>
      </dgm:t>
    </dgm:pt>
    <dgm:pt modelId="{42C896B5-044E-464D-A5F1-9E89CF99AF26}" type="sibTrans" cxnId="{A1E0221B-8955-4860-88D0-97E210AEBAE9}">
      <dgm:prSet/>
      <dgm:spPr/>
      <dgm:t>
        <a:bodyPr/>
        <a:lstStyle/>
        <a:p>
          <a:endParaRPr lang="en-US"/>
        </a:p>
      </dgm:t>
    </dgm:pt>
    <dgm:pt modelId="{43260F2C-62E6-4D3C-8D50-ADDF8EFC6B22}">
      <dgm:prSet/>
      <dgm:spPr/>
      <dgm:t>
        <a:bodyPr/>
        <a:lstStyle/>
        <a:p>
          <a:r>
            <a:rPr lang="en-GB"/>
            <a:t>Regulation of speech and behaviour</a:t>
          </a:r>
          <a:endParaRPr lang="en-US"/>
        </a:p>
      </dgm:t>
    </dgm:pt>
    <dgm:pt modelId="{C9DB0426-2594-4138-AE8E-CFA5E7D1185F}" type="parTrans" cxnId="{54BE5EAC-0FFC-470C-A200-B0FAD03D3EE6}">
      <dgm:prSet/>
      <dgm:spPr/>
      <dgm:t>
        <a:bodyPr/>
        <a:lstStyle/>
        <a:p>
          <a:endParaRPr lang="en-US"/>
        </a:p>
      </dgm:t>
    </dgm:pt>
    <dgm:pt modelId="{2FB66F2A-D0EF-4654-AF09-0A4AE669C488}" type="sibTrans" cxnId="{54BE5EAC-0FFC-470C-A200-B0FAD03D3EE6}">
      <dgm:prSet/>
      <dgm:spPr/>
      <dgm:t>
        <a:bodyPr/>
        <a:lstStyle/>
        <a:p>
          <a:endParaRPr lang="en-US"/>
        </a:p>
      </dgm:t>
    </dgm:pt>
    <dgm:pt modelId="{D247EF1E-8FBE-46DF-BD30-F42DDA277816}">
      <dgm:prSet/>
      <dgm:spPr/>
      <dgm:t>
        <a:bodyPr/>
        <a:lstStyle/>
        <a:p>
          <a:r>
            <a:rPr lang="en-GB" dirty="0"/>
            <a:t>Narrowed space for action</a:t>
          </a:r>
          <a:endParaRPr lang="en-US" dirty="0"/>
        </a:p>
      </dgm:t>
    </dgm:pt>
    <dgm:pt modelId="{349E99FF-BF62-484B-99AF-FF35DB4C0AA1}" type="parTrans" cxnId="{EABEBA97-4E90-4931-9524-F6B7BE800D5A}">
      <dgm:prSet/>
      <dgm:spPr/>
      <dgm:t>
        <a:bodyPr/>
        <a:lstStyle/>
        <a:p>
          <a:endParaRPr lang="en-US"/>
        </a:p>
      </dgm:t>
    </dgm:pt>
    <dgm:pt modelId="{E56BF6DF-765D-4485-8F37-86D42AA82C2D}" type="sibTrans" cxnId="{EABEBA97-4E90-4931-9524-F6B7BE800D5A}">
      <dgm:prSet/>
      <dgm:spPr/>
      <dgm:t>
        <a:bodyPr/>
        <a:lstStyle/>
        <a:p>
          <a:endParaRPr lang="en-US"/>
        </a:p>
      </dgm:t>
    </dgm:pt>
    <dgm:pt modelId="{E8532768-E0EC-4853-A382-EDB6CFA0FA82}">
      <dgm:prSet/>
      <dgm:spPr/>
      <dgm:t>
        <a:bodyPr/>
        <a:lstStyle/>
        <a:p>
          <a:r>
            <a:rPr lang="en-GB"/>
            <a:t>Isolation from sources of support</a:t>
          </a:r>
          <a:endParaRPr lang="en-US"/>
        </a:p>
      </dgm:t>
    </dgm:pt>
    <dgm:pt modelId="{80EF54E0-0E80-47A5-BF89-5981A2529F6A}" type="parTrans" cxnId="{421191FA-E190-4657-9457-E567DB535358}">
      <dgm:prSet/>
      <dgm:spPr/>
      <dgm:t>
        <a:bodyPr/>
        <a:lstStyle/>
        <a:p>
          <a:endParaRPr lang="en-US"/>
        </a:p>
      </dgm:t>
    </dgm:pt>
    <dgm:pt modelId="{3018BAD1-7893-4C48-ACC5-CAE6CE416727}" type="sibTrans" cxnId="{421191FA-E190-4657-9457-E567DB535358}">
      <dgm:prSet/>
      <dgm:spPr/>
      <dgm:t>
        <a:bodyPr/>
        <a:lstStyle/>
        <a:p>
          <a:endParaRPr lang="en-US"/>
        </a:p>
      </dgm:t>
    </dgm:pt>
    <dgm:pt modelId="{AAA2537D-CD12-4369-83B1-7C19C95A7C9C}">
      <dgm:prSet/>
      <dgm:spPr/>
      <dgm:t>
        <a:bodyPr/>
        <a:lstStyle/>
        <a:p>
          <a:r>
            <a:rPr lang="en-GB" dirty="0"/>
            <a:t>Vigilant scanning &amp; monitoring of space</a:t>
          </a:r>
          <a:endParaRPr lang="en-US" dirty="0"/>
        </a:p>
      </dgm:t>
    </dgm:pt>
    <dgm:pt modelId="{D5F87B24-00A7-4743-A458-3569EAFE843C}" type="parTrans" cxnId="{623DF1E9-5E4B-4EB6-B821-0AEA439513F8}">
      <dgm:prSet/>
      <dgm:spPr/>
      <dgm:t>
        <a:bodyPr/>
        <a:lstStyle/>
        <a:p>
          <a:endParaRPr lang="en-US"/>
        </a:p>
      </dgm:t>
    </dgm:pt>
    <dgm:pt modelId="{E8A248E1-9E25-49B3-B54E-D56D43633CE1}" type="sibTrans" cxnId="{623DF1E9-5E4B-4EB6-B821-0AEA439513F8}">
      <dgm:prSet/>
      <dgm:spPr/>
      <dgm:t>
        <a:bodyPr/>
        <a:lstStyle/>
        <a:p>
          <a:endParaRPr lang="en-US"/>
        </a:p>
      </dgm:t>
    </dgm:pt>
    <dgm:pt modelId="{C7E93CB6-4635-4BB4-BD9E-D62EAD8DDE96}">
      <dgm:prSet/>
      <dgm:spPr/>
      <dgm:t>
        <a:bodyPr/>
        <a:lstStyle/>
        <a:p>
          <a:r>
            <a:rPr lang="en-GB"/>
            <a:t>Concept of safe and risky spaces/areas in the home and/or times of the day</a:t>
          </a:r>
          <a:endParaRPr lang="en-US"/>
        </a:p>
      </dgm:t>
    </dgm:pt>
    <dgm:pt modelId="{D095F739-A3D2-412E-9625-856B64DE3010}" type="parTrans" cxnId="{C0E44C2D-1E82-4F91-A76A-B8BBFC3B4C98}">
      <dgm:prSet/>
      <dgm:spPr/>
      <dgm:t>
        <a:bodyPr/>
        <a:lstStyle/>
        <a:p>
          <a:endParaRPr lang="en-US"/>
        </a:p>
      </dgm:t>
    </dgm:pt>
    <dgm:pt modelId="{C3BC80F1-847A-4BA4-8CB4-A2D0415A9CC5}" type="sibTrans" cxnId="{C0E44C2D-1E82-4F91-A76A-B8BBFC3B4C98}">
      <dgm:prSet/>
      <dgm:spPr/>
      <dgm:t>
        <a:bodyPr/>
        <a:lstStyle/>
        <a:p>
          <a:endParaRPr lang="en-US"/>
        </a:p>
      </dgm:t>
    </dgm:pt>
    <dgm:pt modelId="{FFBF0ECB-4878-4BCA-A870-5359A5C6344D}">
      <dgm:prSet/>
      <dgm:spPr/>
      <dgm:t>
        <a:bodyPr/>
        <a:lstStyle/>
        <a:p>
          <a:r>
            <a:rPr lang="en-GB"/>
            <a:t>Miniature radar devices – striving to predict the unpredictable</a:t>
          </a:r>
          <a:endParaRPr lang="en-US"/>
        </a:p>
      </dgm:t>
    </dgm:pt>
    <dgm:pt modelId="{DF1E9110-46A0-47D6-821E-3116184117F8}" type="parTrans" cxnId="{5729DA84-89E0-4AD9-8784-9FB56F41E076}">
      <dgm:prSet/>
      <dgm:spPr/>
      <dgm:t>
        <a:bodyPr/>
        <a:lstStyle/>
        <a:p>
          <a:endParaRPr lang="en-US"/>
        </a:p>
      </dgm:t>
    </dgm:pt>
    <dgm:pt modelId="{03A60792-DBBA-48A4-B90F-34C3C3A477ED}" type="sibTrans" cxnId="{5729DA84-89E0-4AD9-8784-9FB56F41E076}">
      <dgm:prSet/>
      <dgm:spPr/>
      <dgm:t>
        <a:bodyPr/>
        <a:lstStyle/>
        <a:p>
          <a:endParaRPr lang="en-US"/>
        </a:p>
      </dgm:t>
    </dgm:pt>
    <dgm:pt modelId="{EC5A6F2E-7D70-4140-85DC-9F4CF06A7781}" type="pres">
      <dgm:prSet presAssocID="{A5E1A81D-B731-4A15-8E49-C57D2478C74C}" presName="diagram" presStyleCnt="0">
        <dgm:presLayoutVars>
          <dgm:dir/>
          <dgm:resizeHandles val="exact"/>
        </dgm:presLayoutVars>
      </dgm:prSet>
      <dgm:spPr/>
    </dgm:pt>
    <dgm:pt modelId="{3B594A60-0D3C-482D-A408-F3DACEDD467D}" type="pres">
      <dgm:prSet presAssocID="{A75B7261-BFA1-4FD3-AD3B-8500FFD02CCF}" presName="node" presStyleLbl="node1" presStyleIdx="0" presStyleCnt="8">
        <dgm:presLayoutVars>
          <dgm:bulletEnabled val="1"/>
        </dgm:presLayoutVars>
      </dgm:prSet>
      <dgm:spPr/>
    </dgm:pt>
    <dgm:pt modelId="{512774D7-48A0-4C48-8160-60FC969BA5F1}" type="pres">
      <dgm:prSet presAssocID="{83596FB1-6089-4DEB-9554-68D2D47CB5D7}" presName="sibTrans" presStyleCnt="0"/>
      <dgm:spPr/>
    </dgm:pt>
    <dgm:pt modelId="{F5F2F706-844E-43A7-893A-3357EE9BEB36}" type="pres">
      <dgm:prSet presAssocID="{0560FAE6-A381-472E-9457-C55A1F3E04FD}" presName="node" presStyleLbl="node1" presStyleIdx="1" presStyleCnt="8">
        <dgm:presLayoutVars>
          <dgm:bulletEnabled val="1"/>
        </dgm:presLayoutVars>
      </dgm:prSet>
      <dgm:spPr/>
    </dgm:pt>
    <dgm:pt modelId="{CB720DE5-BB8D-4457-87D1-C5E039455CED}" type="pres">
      <dgm:prSet presAssocID="{42C896B5-044E-464D-A5F1-9E89CF99AF26}" presName="sibTrans" presStyleCnt="0"/>
      <dgm:spPr/>
    </dgm:pt>
    <dgm:pt modelId="{729E3B20-4833-4455-A426-1315FAA7C7A8}" type="pres">
      <dgm:prSet presAssocID="{43260F2C-62E6-4D3C-8D50-ADDF8EFC6B22}" presName="node" presStyleLbl="node1" presStyleIdx="2" presStyleCnt="8">
        <dgm:presLayoutVars>
          <dgm:bulletEnabled val="1"/>
        </dgm:presLayoutVars>
      </dgm:prSet>
      <dgm:spPr/>
    </dgm:pt>
    <dgm:pt modelId="{5E089552-FE3A-4633-A498-E228159A3B4C}" type="pres">
      <dgm:prSet presAssocID="{2FB66F2A-D0EF-4654-AF09-0A4AE669C488}" presName="sibTrans" presStyleCnt="0"/>
      <dgm:spPr/>
    </dgm:pt>
    <dgm:pt modelId="{E4FE44D5-97DD-45B1-BB64-E83629E89E41}" type="pres">
      <dgm:prSet presAssocID="{D247EF1E-8FBE-46DF-BD30-F42DDA277816}" presName="node" presStyleLbl="node1" presStyleIdx="3" presStyleCnt="8">
        <dgm:presLayoutVars>
          <dgm:bulletEnabled val="1"/>
        </dgm:presLayoutVars>
      </dgm:prSet>
      <dgm:spPr/>
    </dgm:pt>
    <dgm:pt modelId="{1055F4E7-8A7F-48F1-B773-1E7DD7B2AD48}" type="pres">
      <dgm:prSet presAssocID="{E56BF6DF-765D-4485-8F37-86D42AA82C2D}" presName="sibTrans" presStyleCnt="0"/>
      <dgm:spPr/>
    </dgm:pt>
    <dgm:pt modelId="{E5DB4C94-998D-4EB7-9267-CF9134C32148}" type="pres">
      <dgm:prSet presAssocID="{E8532768-E0EC-4853-A382-EDB6CFA0FA82}" presName="node" presStyleLbl="node1" presStyleIdx="4" presStyleCnt="8">
        <dgm:presLayoutVars>
          <dgm:bulletEnabled val="1"/>
        </dgm:presLayoutVars>
      </dgm:prSet>
      <dgm:spPr/>
    </dgm:pt>
    <dgm:pt modelId="{0E99708B-F9AF-4604-96BF-31262A98AF9C}" type="pres">
      <dgm:prSet presAssocID="{3018BAD1-7893-4C48-ACC5-CAE6CE416727}" presName="sibTrans" presStyleCnt="0"/>
      <dgm:spPr/>
    </dgm:pt>
    <dgm:pt modelId="{079222BA-B425-4F40-948F-AE148EA00D02}" type="pres">
      <dgm:prSet presAssocID="{AAA2537D-CD12-4369-83B1-7C19C95A7C9C}" presName="node" presStyleLbl="node1" presStyleIdx="5" presStyleCnt="8">
        <dgm:presLayoutVars>
          <dgm:bulletEnabled val="1"/>
        </dgm:presLayoutVars>
      </dgm:prSet>
      <dgm:spPr/>
    </dgm:pt>
    <dgm:pt modelId="{7B266AD9-3D6A-420C-B893-14AF039763B5}" type="pres">
      <dgm:prSet presAssocID="{E8A248E1-9E25-49B3-B54E-D56D43633CE1}" presName="sibTrans" presStyleCnt="0"/>
      <dgm:spPr/>
    </dgm:pt>
    <dgm:pt modelId="{A2602F5E-AFA3-4599-ABFB-9AFCA06E0242}" type="pres">
      <dgm:prSet presAssocID="{C7E93CB6-4635-4BB4-BD9E-D62EAD8DDE96}" presName="node" presStyleLbl="node1" presStyleIdx="6" presStyleCnt="8">
        <dgm:presLayoutVars>
          <dgm:bulletEnabled val="1"/>
        </dgm:presLayoutVars>
      </dgm:prSet>
      <dgm:spPr/>
    </dgm:pt>
    <dgm:pt modelId="{B5D426B3-30D4-4412-85D2-5A352708C1FD}" type="pres">
      <dgm:prSet presAssocID="{C3BC80F1-847A-4BA4-8CB4-A2D0415A9CC5}" presName="sibTrans" presStyleCnt="0"/>
      <dgm:spPr/>
    </dgm:pt>
    <dgm:pt modelId="{1D159D2D-D3CA-4EF8-8166-FA9F77BEC4C1}" type="pres">
      <dgm:prSet presAssocID="{FFBF0ECB-4878-4BCA-A870-5359A5C6344D}" presName="node" presStyleLbl="node1" presStyleIdx="7" presStyleCnt="8">
        <dgm:presLayoutVars>
          <dgm:bulletEnabled val="1"/>
        </dgm:presLayoutVars>
      </dgm:prSet>
      <dgm:spPr/>
    </dgm:pt>
  </dgm:ptLst>
  <dgm:cxnLst>
    <dgm:cxn modelId="{AFAC0C02-05E0-40C0-8008-986A80D870C5}" srcId="{A5E1A81D-B731-4A15-8E49-C57D2478C74C}" destId="{A75B7261-BFA1-4FD3-AD3B-8500FFD02CCF}" srcOrd="0" destOrd="0" parTransId="{EF0EF686-1BC3-4A93-B786-2A1F5DCFA08B}" sibTransId="{83596FB1-6089-4DEB-9554-68D2D47CB5D7}"/>
    <dgm:cxn modelId="{A1E0221B-8955-4860-88D0-97E210AEBAE9}" srcId="{A5E1A81D-B731-4A15-8E49-C57D2478C74C}" destId="{0560FAE6-A381-472E-9457-C55A1F3E04FD}" srcOrd="1" destOrd="0" parTransId="{6230E5C2-55F0-4B6F-BCD6-6DB1AD180D86}" sibTransId="{42C896B5-044E-464D-A5F1-9E89CF99AF26}"/>
    <dgm:cxn modelId="{0359F52B-EF26-4A71-9B8E-FD12CACDDB30}" type="presOf" srcId="{0560FAE6-A381-472E-9457-C55A1F3E04FD}" destId="{F5F2F706-844E-43A7-893A-3357EE9BEB36}" srcOrd="0" destOrd="0" presId="urn:microsoft.com/office/officeart/2005/8/layout/default"/>
    <dgm:cxn modelId="{C0E44C2D-1E82-4F91-A76A-B8BBFC3B4C98}" srcId="{A5E1A81D-B731-4A15-8E49-C57D2478C74C}" destId="{C7E93CB6-4635-4BB4-BD9E-D62EAD8DDE96}" srcOrd="6" destOrd="0" parTransId="{D095F739-A3D2-412E-9625-856B64DE3010}" sibTransId="{C3BC80F1-847A-4BA4-8CB4-A2D0415A9CC5}"/>
    <dgm:cxn modelId="{F642113F-C974-4B69-A6FC-CCDDE05A4570}" type="presOf" srcId="{43260F2C-62E6-4D3C-8D50-ADDF8EFC6B22}" destId="{729E3B20-4833-4455-A426-1315FAA7C7A8}" srcOrd="0" destOrd="0" presId="urn:microsoft.com/office/officeart/2005/8/layout/default"/>
    <dgm:cxn modelId="{5E641A40-E244-4D34-A0EC-08B956487A97}" type="presOf" srcId="{FFBF0ECB-4878-4BCA-A870-5359A5C6344D}" destId="{1D159D2D-D3CA-4EF8-8166-FA9F77BEC4C1}" srcOrd="0" destOrd="0" presId="urn:microsoft.com/office/officeart/2005/8/layout/default"/>
    <dgm:cxn modelId="{057CC067-001B-4F11-8BFD-620696A6E698}" type="presOf" srcId="{AAA2537D-CD12-4369-83B1-7C19C95A7C9C}" destId="{079222BA-B425-4F40-948F-AE148EA00D02}" srcOrd="0" destOrd="0" presId="urn:microsoft.com/office/officeart/2005/8/layout/default"/>
    <dgm:cxn modelId="{B4AAC46A-6CAE-426D-A0A3-0797ADC4D680}" type="presOf" srcId="{A5E1A81D-B731-4A15-8E49-C57D2478C74C}" destId="{EC5A6F2E-7D70-4140-85DC-9F4CF06A7781}" srcOrd="0" destOrd="0" presId="urn:microsoft.com/office/officeart/2005/8/layout/default"/>
    <dgm:cxn modelId="{5729DA84-89E0-4AD9-8784-9FB56F41E076}" srcId="{A5E1A81D-B731-4A15-8E49-C57D2478C74C}" destId="{FFBF0ECB-4878-4BCA-A870-5359A5C6344D}" srcOrd="7" destOrd="0" parTransId="{DF1E9110-46A0-47D6-821E-3116184117F8}" sibTransId="{03A60792-DBBA-48A4-B90F-34C3C3A477ED}"/>
    <dgm:cxn modelId="{3A0BC58E-D6A5-4A31-B1AC-3C21FDE748B0}" type="presOf" srcId="{A75B7261-BFA1-4FD3-AD3B-8500FFD02CCF}" destId="{3B594A60-0D3C-482D-A408-F3DACEDD467D}" srcOrd="0" destOrd="0" presId="urn:microsoft.com/office/officeart/2005/8/layout/default"/>
    <dgm:cxn modelId="{08834993-E56D-46E6-B624-52B89C5CD85C}" type="presOf" srcId="{C7E93CB6-4635-4BB4-BD9E-D62EAD8DDE96}" destId="{A2602F5E-AFA3-4599-ABFB-9AFCA06E0242}" srcOrd="0" destOrd="0" presId="urn:microsoft.com/office/officeart/2005/8/layout/default"/>
    <dgm:cxn modelId="{EABEBA97-4E90-4931-9524-F6B7BE800D5A}" srcId="{A5E1A81D-B731-4A15-8E49-C57D2478C74C}" destId="{D247EF1E-8FBE-46DF-BD30-F42DDA277816}" srcOrd="3" destOrd="0" parTransId="{349E99FF-BF62-484B-99AF-FF35DB4C0AA1}" sibTransId="{E56BF6DF-765D-4485-8F37-86D42AA82C2D}"/>
    <dgm:cxn modelId="{54BE5EAC-0FFC-470C-A200-B0FAD03D3EE6}" srcId="{A5E1A81D-B731-4A15-8E49-C57D2478C74C}" destId="{43260F2C-62E6-4D3C-8D50-ADDF8EFC6B22}" srcOrd="2" destOrd="0" parTransId="{C9DB0426-2594-4138-AE8E-CFA5E7D1185F}" sibTransId="{2FB66F2A-D0EF-4654-AF09-0A4AE669C488}"/>
    <dgm:cxn modelId="{8F2572BE-E785-41C8-BA19-38AA7FFBE9A9}" type="presOf" srcId="{D247EF1E-8FBE-46DF-BD30-F42DDA277816}" destId="{E4FE44D5-97DD-45B1-BB64-E83629E89E41}" srcOrd="0" destOrd="0" presId="urn:microsoft.com/office/officeart/2005/8/layout/default"/>
    <dgm:cxn modelId="{714A93E1-127C-4B1C-9AA7-F10239AAB772}" type="presOf" srcId="{E8532768-E0EC-4853-A382-EDB6CFA0FA82}" destId="{E5DB4C94-998D-4EB7-9267-CF9134C32148}" srcOrd="0" destOrd="0" presId="urn:microsoft.com/office/officeart/2005/8/layout/default"/>
    <dgm:cxn modelId="{623DF1E9-5E4B-4EB6-B821-0AEA439513F8}" srcId="{A5E1A81D-B731-4A15-8E49-C57D2478C74C}" destId="{AAA2537D-CD12-4369-83B1-7C19C95A7C9C}" srcOrd="5" destOrd="0" parTransId="{D5F87B24-00A7-4743-A458-3569EAFE843C}" sibTransId="{E8A248E1-9E25-49B3-B54E-D56D43633CE1}"/>
    <dgm:cxn modelId="{421191FA-E190-4657-9457-E567DB535358}" srcId="{A5E1A81D-B731-4A15-8E49-C57D2478C74C}" destId="{E8532768-E0EC-4853-A382-EDB6CFA0FA82}" srcOrd="4" destOrd="0" parTransId="{80EF54E0-0E80-47A5-BF89-5981A2529F6A}" sibTransId="{3018BAD1-7893-4C48-ACC5-CAE6CE416727}"/>
    <dgm:cxn modelId="{20BA450E-F99A-488F-A793-9A5E3A924F56}" type="presParOf" srcId="{EC5A6F2E-7D70-4140-85DC-9F4CF06A7781}" destId="{3B594A60-0D3C-482D-A408-F3DACEDD467D}" srcOrd="0" destOrd="0" presId="urn:microsoft.com/office/officeart/2005/8/layout/default"/>
    <dgm:cxn modelId="{DB9FF507-E6AB-4CF1-90D7-BAF50F829A17}" type="presParOf" srcId="{EC5A6F2E-7D70-4140-85DC-9F4CF06A7781}" destId="{512774D7-48A0-4C48-8160-60FC969BA5F1}" srcOrd="1" destOrd="0" presId="urn:microsoft.com/office/officeart/2005/8/layout/default"/>
    <dgm:cxn modelId="{DABFC42B-01A0-4B31-8E8B-BA42D1A5375D}" type="presParOf" srcId="{EC5A6F2E-7D70-4140-85DC-9F4CF06A7781}" destId="{F5F2F706-844E-43A7-893A-3357EE9BEB36}" srcOrd="2" destOrd="0" presId="urn:microsoft.com/office/officeart/2005/8/layout/default"/>
    <dgm:cxn modelId="{F0DF8510-EC53-4EAB-BBF1-A7999E77980D}" type="presParOf" srcId="{EC5A6F2E-7D70-4140-85DC-9F4CF06A7781}" destId="{CB720DE5-BB8D-4457-87D1-C5E039455CED}" srcOrd="3" destOrd="0" presId="urn:microsoft.com/office/officeart/2005/8/layout/default"/>
    <dgm:cxn modelId="{1B5BE113-BF17-4371-AF8D-212BA8151497}" type="presParOf" srcId="{EC5A6F2E-7D70-4140-85DC-9F4CF06A7781}" destId="{729E3B20-4833-4455-A426-1315FAA7C7A8}" srcOrd="4" destOrd="0" presId="urn:microsoft.com/office/officeart/2005/8/layout/default"/>
    <dgm:cxn modelId="{F8A87C49-9E86-48A1-A0FC-03E9E9C258BF}" type="presParOf" srcId="{EC5A6F2E-7D70-4140-85DC-9F4CF06A7781}" destId="{5E089552-FE3A-4633-A498-E228159A3B4C}" srcOrd="5" destOrd="0" presId="urn:microsoft.com/office/officeart/2005/8/layout/default"/>
    <dgm:cxn modelId="{9068EEFB-BC5A-4A0B-AD89-DA9F0BF91ABF}" type="presParOf" srcId="{EC5A6F2E-7D70-4140-85DC-9F4CF06A7781}" destId="{E4FE44D5-97DD-45B1-BB64-E83629E89E41}" srcOrd="6" destOrd="0" presId="urn:microsoft.com/office/officeart/2005/8/layout/default"/>
    <dgm:cxn modelId="{1DE0FE80-F0FD-476C-8703-105449893B01}" type="presParOf" srcId="{EC5A6F2E-7D70-4140-85DC-9F4CF06A7781}" destId="{1055F4E7-8A7F-48F1-B773-1E7DD7B2AD48}" srcOrd="7" destOrd="0" presId="urn:microsoft.com/office/officeart/2005/8/layout/default"/>
    <dgm:cxn modelId="{E711CBB5-2B86-4C36-9F9B-4E1DD8B49836}" type="presParOf" srcId="{EC5A6F2E-7D70-4140-85DC-9F4CF06A7781}" destId="{E5DB4C94-998D-4EB7-9267-CF9134C32148}" srcOrd="8" destOrd="0" presId="urn:microsoft.com/office/officeart/2005/8/layout/default"/>
    <dgm:cxn modelId="{DEC282BE-D8F5-4788-9090-647E02D0DDA6}" type="presParOf" srcId="{EC5A6F2E-7D70-4140-85DC-9F4CF06A7781}" destId="{0E99708B-F9AF-4604-96BF-31262A98AF9C}" srcOrd="9" destOrd="0" presId="urn:microsoft.com/office/officeart/2005/8/layout/default"/>
    <dgm:cxn modelId="{A6ED7920-39A4-48DB-B88B-9C2C2CCE3600}" type="presParOf" srcId="{EC5A6F2E-7D70-4140-85DC-9F4CF06A7781}" destId="{079222BA-B425-4F40-948F-AE148EA00D02}" srcOrd="10" destOrd="0" presId="urn:microsoft.com/office/officeart/2005/8/layout/default"/>
    <dgm:cxn modelId="{4E074455-3495-4F66-9086-A5EF937BC71C}" type="presParOf" srcId="{EC5A6F2E-7D70-4140-85DC-9F4CF06A7781}" destId="{7B266AD9-3D6A-420C-B893-14AF039763B5}" srcOrd="11" destOrd="0" presId="urn:microsoft.com/office/officeart/2005/8/layout/default"/>
    <dgm:cxn modelId="{1AEBE062-74A1-4261-B062-2051162C6CA2}" type="presParOf" srcId="{EC5A6F2E-7D70-4140-85DC-9F4CF06A7781}" destId="{A2602F5E-AFA3-4599-ABFB-9AFCA06E0242}" srcOrd="12" destOrd="0" presId="urn:microsoft.com/office/officeart/2005/8/layout/default"/>
    <dgm:cxn modelId="{67FE653C-87AB-4E2A-B380-7285E5D0FA2C}" type="presParOf" srcId="{EC5A6F2E-7D70-4140-85DC-9F4CF06A7781}" destId="{B5D426B3-30D4-4412-85D2-5A352708C1FD}" srcOrd="13" destOrd="0" presId="urn:microsoft.com/office/officeart/2005/8/layout/default"/>
    <dgm:cxn modelId="{824D2090-D727-4FCE-81C2-30691BB41CF6}" type="presParOf" srcId="{EC5A6F2E-7D70-4140-85DC-9F4CF06A7781}" destId="{1D159D2D-D3CA-4EF8-8166-FA9F77BEC4C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4030BD-DDE7-4EE2-AD03-ED6AF7C4069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FB853FD-7BFD-4D5E-9627-DD11899D5E26}">
      <dgm:prSet/>
      <dgm:spPr/>
      <dgm:t>
        <a:bodyPr/>
        <a:lstStyle/>
        <a:p>
          <a:r>
            <a:rPr lang="en-GB"/>
            <a:t>The Caretaker</a:t>
          </a:r>
          <a:endParaRPr lang="en-US"/>
        </a:p>
      </dgm:t>
    </dgm:pt>
    <dgm:pt modelId="{D88ED309-303D-4430-A05C-FB874899DACE}" type="parTrans" cxnId="{AC2D0226-BB59-4E64-8BC6-72B14EC808C3}">
      <dgm:prSet/>
      <dgm:spPr/>
      <dgm:t>
        <a:bodyPr/>
        <a:lstStyle/>
        <a:p>
          <a:endParaRPr lang="en-US"/>
        </a:p>
      </dgm:t>
    </dgm:pt>
    <dgm:pt modelId="{6B82C721-7448-49B7-BAF9-790551CCDD8E}" type="sibTrans" cxnId="{AC2D0226-BB59-4E64-8BC6-72B14EC808C3}">
      <dgm:prSet/>
      <dgm:spPr/>
      <dgm:t>
        <a:bodyPr/>
        <a:lstStyle/>
        <a:p>
          <a:endParaRPr lang="en-US"/>
        </a:p>
      </dgm:t>
    </dgm:pt>
    <dgm:pt modelId="{9EA3E1B3-D903-483A-A694-52753A80B317}">
      <dgm:prSet/>
      <dgm:spPr/>
      <dgm:t>
        <a:bodyPr/>
        <a:lstStyle/>
        <a:p>
          <a:r>
            <a:rPr lang="en-GB"/>
            <a:t>Mother’s Confidant</a:t>
          </a:r>
          <a:endParaRPr lang="en-US"/>
        </a:p>
      </dgm:t>
    </dgm:pt>
    <dgm:pt modelId="{3E44A5AD-1185-40EF-A8CE-2D03A4A03F65}" type="parTrans" cxnId="{B1AFBABC-D022-41FF-B079-698D71445E87}">
      <dgm:prSet/>
      <dgm:spPr/>
      <dgm:t>
        <a:bodyPr/>
        <a:lstStyle/>
        <a:p>
          <a:endParaRPr lang="en-US"/>
        </a:p>
      </dgm:t>
    </dgm:pt>
    <dgm:pt modelId="{12ECD211-DFCA-49CE-9073-F71F77172676}" type="sibTrans" cxnId="{B1AFBABC-D022-41FF-B079-698D71445E87}">
      <dgm:prSet/>
      <dgm:spPr/>
      <dgm:t>
        <a:bodyPr/>
        <a:lstStyle/>
        <a:p>
          <a:endParaRPr lang="en-US"/>
        </a:p>
      </dgm:t>
    </dgm:pt>
    <dgm:pt modelId="{B2A674EF-4247-4B37-B292-ADB87B4A1222}">
      <dgm:prSet/>
      <dgm:spPr/>
      <dgm:t>
        <a:bodyPr/>
        <a:lstStyle/>
        <a:p>
          <a:r>
            <a:rPr lang="en-GB"/>
            <a:t>Abuser’s Confidant</a:t>
          </a:r>
          <a:endParaRPr lang="en-US"/>
        </a:p>
      </dgm:t>
    </dgm:pt>
    <dgm:pt modelId="{BE65D37D-1D78-4B46-956B-D9156731CA3A}" type="parTrans" cxnId="{A839508A-3B8A-4DA6-8F47-C7457374554B}">
      <dgm:prSet/>
      <dgm:spPr/>
      <dgm:t>
        <a:bodyPr/>
        <a:lstStyle/>
        <a:p>
          <a:endParaRPr lang="en-US"/>
        </a:p>
      </dgm:t>
    </dgm:pt>
    <dgm:pt modelId="{7D207383-DEF9-4D89-A49F-722FB45B3466}" type="sibTrans" cxnId="{A839508A-3B8A-4DA6-8F47-C7457374554B}">
      <dgm:prSet/>
      <dgm:spPr/>
      <dgm:t>
        <a:bodyPr/>
        <a:lstStyle/>
        <a:p>
          <a:endParaRPr lang="en-US"/>
        </a:p>
      </dgm:t>
    </dgm:pt>
    <dgm:pt modelId="{EAA72F15-0302-408C-AEB6-02F252FC996D}">
      <dgm:prSet/>
      <dgm:spPr/>
      <dgm:t>
        <a:bodyPr/>
        <a:lstStyle/>
        <a:p>
          <a:r>
            <a:rPr lang="en-GB"/>
            <a:t>Abuser’s Assistant</a:t>
          </a:r>
          <a:endParaRPr lang="en-US"/>
        </a:p>
      </dgm:t>
    </dgm:pt>
    <dgm:pt modelId="{DD153309-CC38-4B10-8867-F65DE34EDDB5}" type="parTrans" cxnId="{C38B69C9-A6FD-47A1-9BB9-166BD4BC9239}">
      <dgm:prSet/>
      <dgm:spPr/>
      <dgm:t>
        <a:bodyPr/>
        <a:lstStyle/>
        <a:p>
          <a:endParaRPr lang="en-US"/>
        </a:p>
      </dgm:t>
    </dgm:pt>
    <dgm:pt modelId="{A90502C6-1224-4758-9275-ED6CAEF09904}" type="sibTrans" cxnId="{C38B69C9-A6FD-47A1-9BB9-166BD4BC9239}">
      <dgm:prSet/>
      <dgm:spPr/>
      <dgm:t>
        <a:bodyPr/>
        <a:lstStyle/>
        <a:p>
          <a:endParaRPr lang="en-US"/>
        </a:p>
      </dgm:t>
    </dgm:pt>
    <dgm:pt modelId="{1123DEFF-0E8D-4980-B25E-83B492CA5A31}">
      <dgm:prSet/>
      <dgm:spPr/>
      <dgm:t>
        <a:bodyPr/>
        <a:lstStyle/>
        <a:p>
          <a:r>
            <a:rPr lang="en-GB"/>
            <a:t>Perfect Child</a:t>
          </a:r>
          <a:endParaRPr lang="en-US"/>
        </a:p>
      </dgm:t>
    </dgm:pt>
    <dgm:pt modelId="{4275B49D-7DA8-49C9-8D05-4591A25C3AAF}" type="parTrans" cxnId="{AA6FF1D9-1AFE-40E8-83FA-58172B84B9D9}">
      <dgm:prSet/>
      <dgm:spPr/>
      <dgm:t>
        <a:bodyPr/>
        <a:lstStyle/>
        <a:p>
          <a:endParaRPr lang="en-US"/>
        </a:p>
      </dgm:t>
    </dgm:pt>
    <dgm:pt modelId="{F723DADB-F11F-43E0-AD5D-DE875B80D216}" type="sibTrans" cxnId="{AA6FF1D9-1AFE-40E8-83FA-58172B84B9D9}">
      <dgm:prSet/>
      <dgm:spPr/>
      <dgm:t>
        <a:bodyPr/>
        <a:lstStyle/>
        <a:p>
          <a:endParaRPr lang="en-US"/>
        </a:p>
      </dgm:t>
    </dgm:pt>
    <dgm:pt modelId="{54485BC8-4CFF-4C0F-973C-9DC8D28235BD}">
      <dgm:prSet/>
      <dgm:spPr/>
      <dgm:t>
        <a:bodyPr/>
        <a:lstStyle/>
        <a:p>
          <a:r>
            <a:rPr lang="en-GB"/>
            <a:t>Referee</a:t>
          </a:r>
          <a:endParaRPr lang="en-US"/>
        </a:p>
      </dgm:t>
    </dgm:pt>
    <dgm:pt modelId="{A3EAA334-4D8D-44C8-AE56-9FF3C0C34BBA}" type="parTrans" cxnId="{73B11AF9-A2FD-4C64-93E5-DF3D6621CF05}">
      <dgm:prSet/>
      <dgm:spPr/>
      <dgm:t>
        <a:bodyPr/>
        <a:lstStyle/>
        <a:p>
          <a:endParaRPr lang="en-US"/>
        </a:p>
      </dgm:t>
    </dgm:pt>
    <dgm:pt modelId="{0A9CC7A6-5FA1-4154-9C95-6A11258B166A}" type="sibTrans" cxnId="{73B11AF9-A2FD-4C64-93E5-DF3D6621CF05}">
      <dgm:prSet/>
      <dgm:spPr/>
      <dgm:t>
        <a:bodyPr/>
        <a:lstStyle/>
        <a:p>
          <a:endParaRPr lang="en-US"/>
        </a:p>
      </dgm:t>
    </dgm:pt>
    <dgm:pt modelId="{AFE07BB1-2183-4555-BDF5-AFC6CB5226AF}">
      <dgm:prSet/>
      <dgm:spPr/>
      <dgm:t>
        <a:bodyPr/>
        <a:lstStyle/>
        <a:p>
          <a:r>
            <a:rPr lang="en-GB"/>
            <a:t>Scapegoat</a:t>
          </a:r>
          <a:endParaRPr lang="en-US"/>
        </a:p>
      </dgm:t>
    </dgm:pt>
    <dgm:pt modelId="{D6A86B4E-6D5F-45C9-BF86-FFEC972888F0}" type="parTrans" cxnId="{D39F79E4-B427-40A0-BADE-B1C50E3EA52E}">
      <dgm:prSet/>
      <dgm:spPr/>
      <dgm:t>
        <a:bodyPr/>
        <a:lstStyle/>
        <a:p>
          <a:endParaRPr lang="en-US"/>
        </a:p>
      </dgm:t>
    </dgm:pt>
    <dgm:pt modelId="{1B48B6B2-9D51-4AAB-8786-137DF1957F83}" type="sibTrans" cxnId="{D39F79E4-B427-40A0-BADE-B1C50E3EA52E}">
      <dgm:prSet/>
      <dgm:spPr/>
      <dgm:t>
        <a:bodyPr/>
        <a:lstStyle/>
        <a:p>
          <a:endParaRPr lang="en-US"/>
        </a:p>
      </dgm:t>
    </dgm:pt>
    <dgm:pt modelId="{CBE44CD1-CF68-4CD9-91D0-D6BD6E4A440A}" type="pres">
      <dgm:prSet presAssocID="{F54030BD-DDE7-4EE2-AD03-ED6AF7C40692}" presName="diagram" presStyleCnt="0">
        <dgm:presLayoutVars>
          <dgm:dir/>
          <dgm:resizeHandles val="exact"/>
        </dgm:presLayoutVars>
      </dgm:prSet>
      <dgm:spPr/>
    </dgm:pt>
    <dgm:pt modelId="{A954B472-D957-450D-B3F4-C55DDC0A684A}" type="pres">
      <dgm:prSet presAssocID="{0FB853FD-7BFD-4D5E-9627-DD11899D5E26}" presName="node" presStyleLbl="node1" presStyleIdx="0" presStyleCnt="7">
        <dgm:presLayoutVars>
          <dgm:bulletEnabled val="1"/>
        </dgm:presLayoutVars>
      </dgm:prSet>
      <dgm:spPr/>
    </dgm:pt>
    <dgm:pt modelId="{54844BA1-39DB-4936-908E-16151DBEFAEE}" type="pres">
      <dgm:prSet presAssocID="{6B82C721-7448-49B7-BAF9-790551CCDD8E}" presName="sibTrans" presStyleCnt="0"/>
      <dgm:spPr/>
    </dgm:pt>
    <dgm:pt modelId="{AC579042-03B8-4BEE-8C5B-FC193C2F9FAA}" type="pres">
      <dgm:prSet presAssocID="{9EA3E1B3-D903-483A-A694-52753A80B317}" presName="node" presStyleLbl="node1" presStyleIdx="1" presStyleCnt="7">
        <dgm:presLayoutVars>
          <dgm:bulletEnabled val="1"/>
        </dgm:presLayoutVars>
      </dgm:prSet>
      <dgm:spPr/>
    </dgm:pt>
    <dgm:pt modelId="{545714BE-F7FE-4042-9B0F-6E1EC1F26A01}" type="pres">
      <dgm:prSet presAssocID="{12ECD211-DFCA-49CE-9073-F71F77172676}" presName="sibTrans" presStyleCnt="0"/>
      <dgm:spPr/>
    </dgm:pt>
    <dgm:pt modelId="{1AA051A7-A02B-4E05-93B7-DE5DC0A20467}" type="pres">
      <dgm:prSet presAssocID="{B2A674EF-4247-4B37-B292-ADB87B4A1222}" presName="node" presStyleLbl="node1" presStyleIdx="2" presStyleCnt="7">
        <dgm:presLayoutVars>
          <dgm:bulletEnabled val="1"/>
        </dgm:presLayoutVars>
      </dgm:prSet>
      <dgm:spPr/>
    </dgm:pt>
    <dgm:pt modelId="{83AA526B-019C-4BB4-B0A0-72797F277D2A}" type="pres">
      <dgm:prSet presAssocID="{7D207383-DEF9-4D89-A49F-722FB45B3466}" presName="sibTrans" presStyleCnt="0"/>
      <dgm:spPr/>
    </dgm:pt>
    <dgm:pt modelId="{1A39E8D3-9F3E-4741-808B-DD7608E52272}" type="pres">
      <dgm:prSet presAssocID="{EAA72F15-0302-408C-AEB6-02F252FC996D}" presName="node" presStyleLbl="node1" presStyleIdx="3" presStyleCnt="7">
        <dgm:presLayoutVars>
          <dgm:bulletEnabled val="1"/>
        </dgm:presLayoutVars>
      </dgm:prSet>
      <dgm:spPr/>
    </dgm:pt>
    <dgm:pt modelId="{9E2839C4-2745-429A-9962-622123EA025D}" type="pres">
      <dgm:prSet presAssocID="{A90502C6-1224-4758-9275-ED6CAEF09904}" presName="sibTrans" presStyleCnt="0"/>
      <dgm:spPr/>
    </dgm:pt>
    <dgm:pt modelId="{6DCC624C-5981-4CF6-88A5-CBBE3F9E02CD}" type="pres">
      <dgm:prSet presAssocID="{1123DEFF-0E8D-4980-B25E-83B492CA5A31}" presName="node" presStyleLbl="node1" presStyleIdx="4" presStyleCnt="7">
        <dgm:presLayoutVars>
          <dgm:bulletEnabled val="1"/>
        </dgm:presLayoutVars>
      </dgm:prSet>
      <dgm:spPr/>
    </dgm:pt>
    <dgm:pt modelId="{0684C13A-1280-4CE3-928C-88AA3B985674}" type="pres">
      <dgm:prSet presAssocID="{F723DADB-F11F-43E0-AD5D-DE875B80D216}" presName="sibTrans" presStyleCnt="0"/>
      <dgm:spPr/>
    </dgm:pt>
    <dgm:pt modelId="{E8873456-3ABA-41A6-9E81-F1A5F11FDF6D}" type="pres">
      <dgm:prSet presAssocID="{54485BC8-4CFF-4C0F-973C-9DC8D28235BD}" presName="node" presStyleLbl="node1" presStyleIdx="5" presStyleCnt="7">
        <dgm:presLayoutVars>
          <dgm:bulletEnabled val="1"/>
        </dgm:presLayoutVars>
      </dgm:prSet>
      <dgm:spPr/>
    </dgm:pt>
    <dgm:pt modelId="{C5F03099-6708-4341-BD6F-00688530E691}" type="pres">
      <dgm:prSet presAssocID="{0A9CC7A6-5FA1-4154-9C95-6A11258B166A}" presName="sibTrans" presStyleCnt="0"/>
      <dgm:spPr/>
    </dgm:pt>
    <dgm:pt modelId="{C54E2D97-190C-4440-ADFF-C7C5E675408C}" type="pres">
      <dgm:prSet presAssocID="{AFE07BB1-2183-4555-BDF5-AFC6CB5226AF}" presName="node" presStyleLbl="node1" presStyleIdx="6" presStyleCnt="7">
        <dgm:presLayoutVars>
          <dgm:bulletEnabled val="1"/>
        </dgm:presLayoutVars>
      </dgm:prSet>
      <dgm:spPr/>
    </dgm:pt>
  </dgm:ptLst>
  <dgm:cxnLst>
    <dgm:cxn modelId="{69B87606-0BB1-4B0D-93AB-E03008035D08}" type="presOf" srcId="{0FB853FD-7BFD-4D5E-9627-DD11899D5E26}" destId="{A954B472-D957-450D-B3F4-C55DDC0A684A}" srcOrd="0" destOrd="0" presId="urn:microsoft.com/office/officeart/2005/8/layout/default"/>
    <dgm:cxn modelId="{AC2D0226-BB59-4E64-8BC6-72B14EC808C3}" srcId="{F54030BD-DDE7-4EE2-AD03-ED6AF7C40692}" destId="{0FB853FD-7BFD-4D5E-9627-DD11899D5E26}" srcOrd="0" destOrd="0" parTransId="{D88ED309-303D-4430-A05C-FB874899DACE}" sibTransId="{6B82C721-7448-49B7-BAF9-790551CCDD8E}"/>
    <dgm:cxn modelId="{C7E4A037-494B-454D-A610-D4F5E2B518D4}" type="presOf" srcId="{1123DEFF-0E8D-4980-B25E-83B492CA5A31}" destId="{6DCC624C-5981-4CF6-88A5-CBBE3F9E02CD}" srcOrd="0" destOrd="0" presId="urn:microsoft.com/office/officeart/2005/8/layout/default"/>
    <dgm:cxn modelId="{27A97F49-F5EE-4E85-BA96-3B61C4720502}" type="presOf" srcId="{AFE07BB1-2183-4555-BDF5-AFC6CB5226AF}" destId="{C54E2D97-190C-4440-ADFF-C7C5E675408C}" srcOrd="0" destOrd="0" presId="urn:microsoft.com/office/officeart/2005/8/layout/default"/>
    <dgm:cxn modelId="{E6846B88-2FC3-4D6F-967E-4A26FCF0B97E}" type="presOf" srcId="{B2A674EF-4247-4B37-B292-ADB87B4A1222}" destId="{1AA051A7-A02B-4E05-93B7-DE5DC0A20467}" srcOrd="0" destOrd="0" presId="urn:microsoft.com/office/officeart/2005/8/layout/default"/>
    <dgm:cxn modelId="{A839508A-3B8A-4DA6-8F47-C7457374554B}" srcId="{F54030BD-DDE7-4EE2-AD03-ED6AF7C40692}" destId="{B2A674EF-4247-4B37-B292-ADB87B4A1222}" srcOrd="2" destOrd="0" parTransId="{BE65D37D-1D78-4B46-956B-D9156731CA3A}" sibTransId="{7D207383-DEF9-4D89-A49F-722FB45B3466}"/>
    <dgm:cxn modelId="{B1AFBABC-D022-41FF-B079-698D71445E87}" srcId="{F54030BD-DDE7-4EE2-AD03-ED6AF7C40692}" destId="{9EA3E1B3-D903-483A-A694-52753A80B317}" srcOrd="1" destOrd="0" parTransId="{3E44A5AD-1185-40EF-A8CE-2D03A4A03F65}" sibTransId="{12ECD211-DFCA-49CE-9073-F71F77172676}"/>
    <dgm:cxn modelId="{8F2254C5-243F-419A-B96A-5C9631002B89}" type="presOf" srcId="{9EA3E1B3-D903-483A-A694-52753A80B317}" destId="{AC579042-03B8-4BEE-8C5B-FC193C2F9FAA}" srcOrd="0" destOrd="0" presId="urn:microsoft.com/office/officeart/2005/8/layout/default"/>
    <dgm:cxn modelId="{C38B69C9-A6FD-47A1-9BB9-166BD4BC9239}" srcId="{F54030BD-DDE7-4EE2-AD03-ED6AF7C40692}" destId="{EAA72F15-0302-408C-AEB6-02F252FC996D}" srcOrd="3" destOrd="0" parTransId="{DD153309-CC38-4B10-8867-F65DE34EDDB5}" sibTransId="{A90502C6-1224-4758-9275-ED6CAEF09904}"/>
    <dgm:cxn modelId="{24FE2ED8-7FA4-4CDA-ADC8-E92337D830CD}" type="presOf" srcId="{F54030BD-DDE7-4EE2-AD03-ED6AF7C40692}" destId="{CBE44CD1-CF68-4CD9-91D0-D6BD6E4A440A}" srcOrd="0" destOrd="0" presId="urn:microsoft.com/office/officeart/2005/8/layout/default"/>
    <dgm:cxn modelId="{AA6FF1D9-1AFE-40E8-83FA-58172B84B9D9}" srcId="{F54030BD-DDE7-4EE2-AD03-ED6AF7C40692}" destId="{1123DEFF-0E8D-4980-B25E-83B492CA5A31}" srcOrd="4" destOrd="0" parTransId="{4275B49D-7DA8-49C9-8D05-4591A25C3AAF}" sibTransId="{F723DADB-F11F-43E0-AD5D-DE875B80D216}"/>
    <dgm:cxn modelId="{D39F79E4-B427-40A0-BADE-B1C50E3EA52E}" srcId="{F54030BD-DDE7-4EE2-AD03-ED6AF7C40692}" destId="{AFE07BB1-2183-4555-BDF5-AFC6CB5226AF}" srcOrd="6" destOrd="0" parTransId="{D6A86B4E-6D5F-45C9-BF86-FFEC972888F0}" sibTransId="{1B48B6B2-9D51-4AAB-8786-137DF1957F83}"/>
    <dgm:cxn modelId="{29780BEC-0EA8-46A9-A2A1-DF824BB4C10A}" type="presOf" srcId="{54485BC8-4CFF-4C0F-973C-9DC8D28235BD}" destId="{E8873456-3ABA-41A6-9E81-F1A5F11FDF6D}" srcOrd="0" destOrd="0" presId="urn:microsoft.com/office/officeart/2005/8/layout/default"/>
    <dgm:cxn modelId="{3CEB85F5-9FC7-4E57-9814-A964F59EF344}" type="presOf" srcId="{EAA72F15-0302-408C-AEB6-02F252FC996D}" destId="{1A39E8D3-9F3E-4741-808B-DD7608E52272}" srcOrd="0" destOrd="0" presId="urn:microsoft.com/office/officeart/2005/8/layout/default"/>
    <dgm:cxn modelId="{73B11AF9-A2FD-4C64-93E5-DF3D6621CF05}" srcId="{F54030BD-DDE7-4EE2-AD03-ED6AF7C40692}" destId="{54485BC8-4CFF-4C0F-973C-9DC8D28235BD}" srcOrd="5" destOrd="0" parTransId="{A3EAA334-4D8D-44C8-AE56-9FF3C0C34BBA}" sibTransId="{0A9CC7A6-5FA1-4154-9C95-6A11258B166A}"/>
    <dgm:cxn modelId="{705074C6-439A-4E07-9CC9-603C4ABDEE32}" type="presParOf" srcId="{CBE44CD1-CF68-4CD9-91D0-D6BD6E4A440A}" destId="{A954B472-D957-450D-B3F4-C55DDC0A684A}" srcOrd="0" destOrd="0" presId="urn:microsoft.com/office/officeart/2005/8/layout/default"/>
    <dgm:cxn modelId="{044843E2-5D35-4D2C-B0F2-DA6550FB730D}" type="presParOf" srcId="{CBE44CD1-CF68-4CD9-91D0-D6BD6E4A440A}" destId="{54844BA1-39DB-4936-908E-16151DBEFAEE}" srcOrd="1" destOrd="0" presId="urn:microsoft.com/office/officeart/2005/8/layout/default"/>
    <dgm:cxn modelId="{A865324C-991E-419D-96C3-40BE59881D3A}" type="presParOf" srcId="{CBE44CD1-CF68-4CD9-91D0-D6BD6E4A440A}" destId="{AC579042-03B8-4BEE-8C5B-FC193C2F9FAA}" srcOrd="2" destOrd="0" presId="urn:microsoft.com/office/officeart/2005/8/layout/default"/>
    <dgm:cxn modelId="{75C2A5A2-3496-40B2-A846-47D5F33FB725}" type="presParOf" srcId="{CBE44CD1-CF68-4CD9-91D0-D6BD6E4A440A}" destId="{545714BE-F7FE-4042-9B0F-6E1EC1F26A01}" srcOrd="3" destOrd="0" presId="urn:microsoft.com/office/officeart/2005/8/layout/default"/>
    <dgm:cxn modelId="{D53169B2-EBBC-487A-968D-6F63E17EB4FF}" type="presParOf" srcId="{CBE44CD1-CF68-4CD9-91D0-D6BD6E4A440A}" destId="{1AA051A7-A02B-4E05-93B7-DE5DC0A20467}" srcOrd="4" destOrd="0" presId="urn:microsoft.com/office/officeart/2005/8/layout/default"/>
    <dgm:cxn modelId="{B5F22B49-E828-41CB-A2CA-190C3FBEEC60}" type="presParOf" srcId="{CBE44CD1-CF68-4CD9-91D0-D6BD6E4A440A}" destId="{83AA526B-019C-4BB4-B0A0-72797F277D2A}" srcOrd="5" destOrd="0" presId="urn:microsoft.com/office/officeart/2005/8/layout/default"/>
    <dgm:cxn modelId="{641FC3F2-6060-48B9-B543-74FC633D8C89}" type="presParOf" srcId="{CBE44CD1-CF68-4CD9-91D0-D6BD6E4A440A}" destId="{1A39E8D3-9F3E-4741-808B-DD7608E52272}" srcOrd="6" destOrd="0" presId="urn:microsoft.com/office/officeart/2005/8/layout/default"/>
    <dgm:cxn modelId="{76DE5809-5B63-47BB-9D3A-8AC598DBC2CC}" type="presParOf" srcId="{CBE44CD1-CF68-4CD9-91D0-D6BD6E4A440A}" destId="{9E2839C4-2745-429A-9962-622123EA025D}" srcOrd="7" destOrd="0" presId="urn:microsoft.com/office/officeart/2005/8/layout/default"/>
    <dgm:cxn modelId="{A80EAF4F-A7B7-4BB8-B54E-9614DA7994BE}" type="presParOf" srcId="{CBE44CD1-CF68-4CD9-91D0-D6BD6E4A440A}" destId="{6DCC624C-5981-4CF6-88A5-CBBE3F9E02CD}" srcOrd="8" destOrd="0" presId="urn:microsoft.com/office/officeart/2005/8/layout/default"/>
    <dgm:cxn modelId="{7F81FC64-3367-4723-B121-F98BF58EFE1E}" type="presParOf" srcId="{CBE44CD1-CF68-4CD9-91D0-D6BD6E4A440A}" destId="{0684C13A-1280-4CE3-928C-88AA3B985674}" srcOrd="9" destOrd="0" presId="urn:microsoft.com/office/officeart/2005/8/layout/default"/>
    <dgm:cxn modelId="{F72CE0E0-837D-48FE-A680-570DBABE206E}" type="presParOf" srcId="{CBE44CD1-CF68-4CD9-91D0-D6BD6E4A440A}" destId="{E8873456-3ABA-41A6-9E81-F1A5F11FDF6D}" srcOrd="10" destOrd="0" presId="urn:microsoft.com/office/officeart/2005/8/layout/default"/>
    <dgm:cxn modelId="{172D60F9-11CA-43E4-B858-D6E59AE81588}" type="presParOf" srcId="{CBE44CD1-CF68-4CD9-91D0-D6BD6E4A440A}" destId="{C5F03099-6708-4341-BD6F-00688530E691}" srcOrd="11" destOrd="0" presId="urn:microsoft.com/office/officeart/2005/8/layout/default"/>
    <dgm:cxn modelId="{3E21CA75-7A08-4488-A539-168655D04CC8}" type="presParOf" srcId="{CBE44CD1-CF68-4CD9-91D0-D6BD6E4A440A}" destId="{C54E2D97-190C-4440-ADFF-C7C5E675408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2924CA-5252-48C2-8C64-58E9DC8D526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549B28-200A-4515-BD98-7B1CA13383A1}">
      <dgm:prSet/>
      <dgm:spPr/>
      <dgm:t>
        <a:bodyPr/>
        <a:lstStyle/>
        <a:p>
          <a:r>
            <a:rPr lang="en-GB" b="0" i="0"/>
            <a:t>It recognises the devastating impact that domestic abuse can have on children exposed to it in their own home.</a:t>
          </a:r>
          <a:endParaRPr lang="en-US"/>
        </a:p>
      </dgm:t>
    </dgm:pt>
    <dgm:pt modelId="{1992409C-D5D7-47CF-B012-5F8A600D8FBA}" type="parTrans" cxnId="{3FD2C871-BC6B-44D8-B78D-2DBD03648B28}">
      <dgm:prSet/>
      <dgm:spPr/>
      <dgm:t>
        <a:bodyPr/>
        <a:lstStyle/>
        <a:p>
          <a:endParaRPr lang="en-US"/>
        </a:p>
      </dgm:t>
    </dgm:pt>
    <dgm:pt modelId="{9C8C048E-2B01-420F-BD32-7FB44E49F169}" type="sibTrans" cxnId="{3FD2C871-BC6B-44D8-B78D-2DBD03648B28}">
      <dgm:prSet/>
      <dgm:spPr/>
      <dgm:t>
        <a:bodyPr/>
        <a:lstStyle/>
        <a:p>
          <a:endParaRPr lang="en-US"/>
        </a:p>
      </dgm:t>
    </dgm:pt>
    <dgm:pt modelId="{2024C803-C4B7-4581-9AE5-D2252B6726BB}">
      <dgm:prSet/>
      <dgm:spPr/>
      <dgm:t>
        <a:bodyPr/>
        <a:lstStyle/>
        <a:p>
          <a:r>
            <a:rPr lang="en-GB" b="0" i="0"/>
            <a:t>Part 1 of the Act provides that a child who sees or hears, or experiences the effects of, domestic abuse and is related to the person being abused or the perpetrator is also to be regarded as a victim of domestic abuse. This will help to ensure that locally commissioned services consider and address the needs of children affected by domestic abuse.</a:t>
          </a:r>
          <a:endParaRPr lang="en-US"/>
        </a:p>
      </dgm:t>
    </dgm:pt>
    <dgm:pt modelId="{4265ABCF-5BAA-4E81-BB0F-B8FC6DF4E05C}" type="parTrans" cxnId="{F8C7650C-BDAC-477F-A5D9-CD2BCB9BAC87}">
      <dgm:prSet/>
      <dgm:spPr/>
      <dgm:t>
        <a:bodyPr/>
        <a:lstStyle/>
        <a:p>
          <a:endParaRPr lang="en-US"/>
        </a:p>
      </dgm:t>
    </dgm:pt>
    <dgm:pt modelId="{0B1FFAF6-A25A-4E7A-B15F-24E92E90E960}" type="sibTrans" cxnId="{F8C7650C-BDAC-477F-A5D9-CD2BCB9BAC87}">
      <dgm:prSet/>
      <dgm:spPr/>
      <dgm:t>
        <a:bodyPr/>
        <a:lstStyle/>
        <a:p>
          <a:endParaRPr lang="en-US"/>
        </a:p>
      </dgm:t>
    </dgm:pt>
    <dgm:pt modelId="{80B8DD64-2560-4717-B3E7-A763DBD03694}">
      <dgm:prSet/>
      <dgm:spPr/>
      <dgm:t>
        <a:bodyPr/>
        <a:lstStyle/>
        <a:p>
          <a:r>
            <a:rPr lang="en-GB" b="0" i="0" dirty="0"/>
            <a:t>A key function for the DA Commissioner is to encourage good practice in the identification of children affected by domestic abuse and the provision of protection and support for these children.</a:t>
          </a:r>
          <a:endParaRPr lang="en-US" dirty="0"/>
        </a:p>
      </dgm:t>
    </dgm:pt>
    <dgm:pt modelId="{523C1112-6A45-40FA-AF4B-D47AE1D4E58C}" type="parTrans" cxnId="{F5E56EA0-1F58-40DE-9EB6-CD2C4C07BA20}">
      <dgm:prSet/>
      <dgm:spPr/>
      <dgm:t>
        <a:bodyPr/>
        <a:lstStyle/>
        <a:p>
          <a:endParaRPr lang="en-US"/>
        </a:p>
      </dgm:t>
    </dgm:pt>
    <dgm:pt modelId="{5AE21266-2763-46AD-8D04-DD4B2B59897B}" type="sibTrans" cxnId="{F5E56EA0-1F58-40DE-9EB6-CD2C4C07BA20}">
      <dgm:prSet/>
      <dgm:spPr/>
      <dgm:t>
        <a:bodyPr/>
        <a:lstStyle/>
        <a:p>
          <a:endParaRPr lang="en-US"/>
        </a:p>
      </dgm:t>
    </dgm:pt>
    <dgm:pt modelId="{2D2A28DA-2ADE-42BA-A565-E76D99080EC5}" type="pres">
      <dgm:prSet presAssocID="{2E2924CA-5252-48C2-8C64-58E9DC8D526E}" presName="linear" presStyleCnt="0">
        <dgm:presLayoutVars>
          <dgm:animLvl val="lvl"/>
          <dgm:resizeHandles val="exact"/>
        </dgm:presLayoutVars>
      </dgm:prSet>
      <dgm:spPr/>
    </dgm:pt>
    <dgm:pt modelId="{6DA724AC-6D0E-4583-A293-881D331950C9}" type="pres">
      <dgm:prSet presAssocID="{63549B28-200A-4515-BD98-7B1CA13383A1}" presName="parentText" presStyleLbl="node1" presStyleIdx="0" presStyleCnt="3">
        <dgm:presLayoutVars>
          <dgm:chMax val="0"/>
          <dgm:bulletEnabled val="1"/>
        </dgm:presLayoutVars>
      </dgm:prSet>
      <dgm:spPr/>
    </dgm:pt>
    <dgm:pt modelId="{F8922D5D-3EFB-47BB-8D55-E6DE5677627D}" type="pres">
      <dgm:prSet presAssocID="{9C8C048E-2B01-420F-BD32-7FB44E49F169}" presName="spacer" presStyleCnt="0"/>
      <dgm:spPr/>
    </dgm:pt>
    <dgm:pt modelId="{05915352-7667-4645-A209-D0D84F4F55CB}" type="pres">
      <dgm:prSet presAssocID="{2024C803-C4B7-4581-9AE5-D2252B6726BB}" presName="parentText" presStyleLbl="node1" presStyleIdx="1" presStyleCnt="3">
        <dgm:presLayoutVars>
          <dgm:chMax val="0"/>
          <dgm:bulletEnabled val="1"/>
        </dgm:presLayoutVars>
      </dgm:prSet>
      <dgm:spPr/>
    </dgm:pt>
    <dgm:pt modelId="{08ACB1AC-B70C-4D51-BC7E-08D45F69B9F4}" type="pres">
      <dgm:prSet presAssocID="{0B1FFAF6-A25A-4E7A-B15F-24E92E90E960}" presName="spacer" presStyleCnt="0"/>
      <dgm:spPr/>
    </dgm:pt>
    <dgm:pt modelId="{241CB138-2F81-46C0-AD6C-45D585F39D87}" type="pres">
      <dgm:prSet presAssocID="{80B8DD64-2560-4717-B3E7-A763DBD03694}" presName="parentText" presStyleLbl="node1" presStyleIdx="2" presStyleCnt="3">
        <dgm:presLayoutVars>
          <dgm:chMax val="0"/>
          <dgm:bulletEnabled val="1"/>
        </dgm:presLayoutVars>
      </dgm:prSet>
      <dgm:spPr/>
    </dgm:pt>
  </dgm:ptLst>
  <dgm:cxnLst>
    <dgm:cxn modelId="{F8C7650C-BDAC-477F-A5D9-CD2BCB9BAC87}" srcId="{2E2924CA-5252-48C2-8C64-58E9DC8D526E}" destId="{2024C803-C4B7-4581-9AE5-D2252B6726BB}" srcOrd="1" destOrd="0" parTransId="{4265ABCF-5BAA-4E81-BB0F-B8FC6DF4E05C}" sibTransId="{0B1FFAF6-A25A-4E7A-B15F-24E92E90E960}"/>
    <dgm:cxn modelId="{14290027-824C-4CCB-9DB1-7E2254855FDE}" type="presOf" srcId="{80B8DD64-2560-4717-B3E7-A763DBD03694}" destId="{241CB138-2F81-46C0-AD6C-45D585F39D87}" srcOrd="0" destOrd="0" presId="urn:microsoft.com/office/officeart/2005/8/layout/vList2"/>
    <dgm:cxn modelId="{3FD2C871-BC6B-44D8-B78D-2DBD03648B28}" srcId="{2E2924CA-5252-48C2-8C64-58E9DC8D526E}" destId="{63549B28-200A-4515-BD98-7B1CA13383A1}" srcOrd="0" destOrd="0" parTransId="{1992409C-D5D7-47CF-B012-5F8A600D8FBA}" sibTransId="{9C8C048E-2B01-420F-BD32-7FB44E49F169}"/>
    <dgm:cxn modelId="{3D234A9A-DDBA-48D2-9E68-FFC1FC7EC54C}" type="presOf" srcId="{63549B28-200A-4515-BD98-7B1CA13383A1}" destId="{6DA724AC-6D0E-4583-A293-881D331950C9}" srcOrd="0" destOrd="0" presId="urn:microsoft.com/office/officeart/2005/8/layout/vList2"/>
    <dgm:cxn modelId="{F5E56EA0-1F58-40DE-9EB6-CD2C4C07BA20}" srcId="{2E2924CA-5252-48C2-8C64-58E9DC8D526E}" destId="{80B8DD64-2560-4717-B3E7-A763DBD03694}" srcOrd="2" destOrd="0" parTransId="{523C1112-6A45-40FA-AF4B-D47AE1D4E58C}" sibTransId="{5AE21266-2763-46AD-8D04-DD4B2B59897B}"/>
    <dgm:cxn modelId="{577D63F8-7DF3-43EC-86F5-A377947ABD88}" type="presOf" srcId="{2024C803-C4B7-4581-9AE5-D2252B6726BB}" destId="{05915352-7667-4645-A209-D0D84F4F55CB}" srcOrd="0" destOrd="0" presId="urn:microsoft.com/office/officeart/2005/8/layout/vList2"/>
    <dgm:cxn modelId="{50D1F4FD-D5DF-4D9E-8938-69F49F979311}" type="presOf" srcId="{2E2924CA-5252-48C2-8C64-58E9DC8D526E}" destId="{2D2A28DA-2ADE-42BA-A565-E76D99080EC5}" srcOrd="0" destOrd="0" presId="urn:microsoft.com/office/officeart/2005/8/layout/vList2"/>
    <dgm:cxn modelId="{5C7B455E-FDD4-40CD-B422-5DBF4175634E}" type="presParOf" srcId="{2D2A28DA-2ADE-42BA-A565-E76D99080EC5}" destId="{6DA724AC-6D0E-4583-A293-881D331950C9}" srcOrd="0" destOrd="0" presId="urn:microsoft.com/office/officeart/2005/8/layout/vList2"/>
    <dgm:cxn modelId="{594A478F-3754-4DCD-B104-AEFFF90C3ABE}" type="presParOf" srcId="{2D2A28DA-2ADE-42BA-A565-E76D99080EC5}" destId="{F8922D5D-3EFB-47BB-8D55-E6DE5677627D}" srcOrd="1" destOrd="0" presId="urn:microsoft.com/office/officeart/2005/8/layout/vList2"/>
    <dgm:cxn modelId="{D804E9F2-3085-43A9-9EBD-25AA9FD4595A}" type="presParOf" srcId="{2D2A28DA-2ADE-42BA-A565-E76D99080EC5}" destId="{05915352-7667-4645-A209-D0D84F4F55CB}" srcOrd="2" destOrd="0" presId="urn:microsoft.com/office/officeart/2005/8/layout/vList2"/>
    <dgm:cxn modelId="{A23DB76C-6476-43CF-AA87-B290E935C4F0}" type="presParOf" srcId="{2D2A28DA-2ADE-42BA-A565-E76D99080EC5}" destId="{08ACB1AC-B70C-4D51-BC7E-08D45F69B9F4}" srcOrd="3" destOrd="0" presId="urn:microsoft.com/office/officeart/2005/8/layout/vList2"/>
    <dgm:cxn modelId="{412B3137-0AA6-4E03-9FA3-EDDC572226C7}" type="presParOf" srcId="{2D2A28DA-2ADE-42BA-A565-E76D99080EC5}" destId="{241CB138-2F81-46C0-AD6C-45D585F39D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48C49-1D5F-4B00-AB5E-1C685A12541B}">
      <dsp:nvSpPr>
        <dsp:cNvPr id="0" name=""/>
        <dsp:cNvSpPr/>
      </dsp:nvSpPr>
      <dsp:spPr>
        <a:xfrm>
          <a:off x="0" y="384720"/>
          <a:ext cx="1777007" cy="10662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 am a rubbish parent</a:t>
          </a:r>
          <a:endParaRPr lang="en-US" sz="1400" kern="1200"/>
        </a:p>
      </dsp:txBody>
      <dsp:txXfrm>
        <a:off x="0" y="384720"/>
        <a:ext cx="1777007" cy="1066204"/>
      </dsp:txXfrm>
    </dsp:sp>
    <dsp:sp modelId="{F62F241C-69D4-4BC3-ABBB-8238F1034CA5}">
      <dsp:nvSpPr>
        <dsp:cNvPr id="0" name=""/>
        <dsp:cNvSpPr/>
      </dsp:nvSpPr>
      <dsp:spPr>
        <a:xfrm>
          <a:off x="1954708" y="384720"/>
          <a:ext cx="1777007" cy="10662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 person has two choices - to be the aggressor or be the victim </a:t>
          </a:r>
          <a:endParaRPr lang="en-US" sz="1400" kern="1200"/>
        </a:p>
      </dsp:txBody>
      <dsp:txXfrm>
        <a:off x="1954708" y="384720"/>
        <a:ext cx="1777007" cy="1066204"/>
      </dsp:txXfrm>
    </dsp:sp>
    <dsp:sp modelId="{EC16F8A4-B1C7-4830-9F94-4D321F731D3A}">
      <dsp:nvSpPr>
        <dsp:cNvPr id="0" name=""/>
        <dsp:cNvSpPr/>
      </dsp:nvSpPr>
      <dsp:spPr>
        <a:xfrm>
          <a:off x="3909417" y="384720"/>
          <a:ext cx="1777007" cy="10662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 won’t be believed</a:t>
          </a:r>
          <a:endParaRPr lang="en-US" sz="1400" kern="1200" dirty="0"/>
        </a:p>
      </dsp:txBody>
      <dsp:txXfrm>
        <a:off x="3909417" y="384720"/>
        <a:ext cx="1777007" cy="1066204"/>
      </dsp:txXfrm>
    </dsp:sp>
    <dsp:sp modelId="{9C49DA83-94B8-4103-9B80-55C9A7A54444}">
      <dsp:nvSpPr>
        <dsp:cNvPr id="0" name=""/>
        <dsp:cNvSpPr/>
      </dsp:nvSpPr>
      <dsp:spPr>
        <a:xfrm>
          <a:off x="0" y="1628626"/>
          <a:ext cx="1777007" cy="10662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Women are weak, helpless, incompetent, stupid, or violent </a:t>
          </a:r>
          <a:endParaRPr lang="en-US" sz="1400" kern="1200"/>
        </a:p>
      </dsp:txBody>
      <dsp:txXfrm>
        <a:off x="0" y="1628626"/>
        <a:ext cx="1777007" cy="1066204"/>
      </dsp:txXfrm>
    </dsp:sp>
    <dsp:sp modelId="{345754B3-3268-4B61-93F3-489D9DA63633}">
      <dsp:nvSpPr>
        <dsp:cNvPr id="0" name=""/>
        <dsp:cNvSpPr/>
      </dsp:nvSpPr>
      <dsp:spPr>
        <a:xfrm>
          <a:off x="1954708" y="1628626"/>
          <a:ext cx="1777007" cy="10662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My children will be taken away</a:t>
          </a:r>
          <a:endParaRPr lang="en-US" sz="1400" kern="1200"/>
        </a:p>
      </dsp:txBody>
      <dsp:txXfrm>
        <a:off x="1954708" y="1628626"/>
        <a:ext cx="1777007" cy="1066204"/>
      </dsp:txXfrm>
    </dsp:sp>
    <dsp:sp modelId="{97D4FE7E-81BF-4A1E-9ED3-B4C64E9049D3}">
      <dsp:nvSpPr>
        <dsp:cNvPr id="0" name=""/>
        <dsp:cNvSpPr/>
      </dsp:nvSpPr>
      <dsp:spPr>
        <a:xfrm>
          <a:off x="3909417" y="1628626"/>
          <a:ext cx="1777007" cy="10662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 have mental health issues and can’t cope</a:t>
          </a:r>
          <a:endParaRPr lang="en-US" sz="1400" kern="1200" dirty="0"/>
        </a:p>
      </dsp:txBody>
      <dsp:txXfrm>
        <a:off x="3909417" y="1628626"/>
        <a:ext cx="1777007" cy="1066204"/>
      </dsp:txXfrm>
    </dsp:sp>
    <dsp:sp modelId="{FB603AF2-471A-4BC3-B0D3-3A333BAC0E93}">
      <dsp:nvSpPr>
        <dsp:cNvPr id="0" name=""/>
        <dsp:cNvSpPr/>
      </dsp:nvSpPr>
      <dsp:spPr>
        <a:xfrm>
          <a:off x="0" y="2872531"/>
          <a:ext cx="1777007" cy="10662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I’m unlovable</a:t>
          </a:r>
          <a:endParaRPr lang="en-US" sz="1400" kern="1200"/>
        </a:p>
      </dsp:txBody>
      <dsp:txXfrm>
        <a:off x="0" y="2872531"/>
        <a:ext cx="1777007" cy="1066204"/>
      </dsp:txXfrm>
    </dsp:sp>
    <dsp:sp modelId="{ED78DFE7-B6B4-4A0E-8A1F-C5D95538E6A1}">
      <dsp:nvSpPr>
        <dsp:cNvPr id="0" name=""/>
        <dsp:cNvSpPr/>
      </dsp:nvSpPr>
      <dsp:spPr>
        <a:xfrm>
          <a:off x="1954708" y="2872531"/>
          <a:ext cx="1777007" cy="10662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Unhealthy, unequal relationships are normal or to be expected </a:t>
          </a:r>
          <a:endParaRPr lang="en-US" sz="1400" kern="1200"/>
        </a:p>
      </dsp:txBody>
      <dsp:txXfrm>
        <a:off x="1954708" y="2872531"/>
        <a:ext cx="1777007" cy="1066204"/>
      </dsp:txXfrm>
    </dsp:sp>
    <dsp:sp modelId="{A8D5E477-67B8-49DC-BB34-085D140161BE}">
      <dsp:nvSpPr>
        <dsp:cNvPr id="0" name=""/>
        <dsp:cNvSpPr/>
      </dsp:nvSpPr>
      <dsp:spPr>
        <a:xfrm>
          <a:off x="3909417" y="2872531"/>
          <a:ext cx="1777007" cy="10662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Men are in charge and get to control women's lives </a:t>
          </a:r>
          <a:endParaRPr lang="en-US" sz="1400" kern="1200"/>
        </a:p>
      </dsp:txBody>
      <dsp:txXfrm>
        <a:off x="3909417" y="2872531"/>
        <a:ext cx="1777007" cy="1066204"/>
      </dsp:txXfrm>
    </dsp:sp>
    <dsp:sp modelId="{B576A62A-31C3-46C0-836B-8D0808A1284A}">
      <dsp:nvSpPr>
        <dsp:cNvPr id="0" name=""/>
        <dsp:cNvSpPr/>
      </dsp:nvSpPr>
      <dsp:spPr>
        <a:xfrm>
          <a:off x="1954708" y="4116437"/>
          <a:ext cx="1777007" cy="10662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Women don't have the right to be treated with respect </a:t>
          </a:r>
          <a:endParaRPr lang="en-US" sz="1400" kern="1200"/>
        </a:p>
      </dsp:txBody>
      <dsp:txXfrm>
        <a:off x="1954708" y="4116437"/>
        <a:ext cx="1777007" cy="1066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5F195-3B79-4345-9E35-76C6B89298D2}">
      <dsp:nvSpPr>
        <dsp:cNvPr id="0" name=""/>
        <dsp:cNvSpPr/>
      </dsp:nvSpPr>
      <dsp:spPr>
        <a:xfrm>
          <a:off x="0" y="332503"/>
          <a:ext cx="7323337" cy="834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basic care – links between CCB and Neglect</a:t>
          </a:r>
          <a:endParaRPr lang="en-US" sz="2100" kern="1200" dirty="0"/>
        </a:p>
      </dsp:txBody>
      <dsp:txXfrm>
        <a:off x="40724" y="373227"/>
        <a:ext cx="7241889" cy="752780"/>
      </dsp:txXfrm>
    </dsp:sp>
    <dsp:sp modelId="{D7563227-0DB6-4347-B519-14BF70AD586B}">
      <dsp:nvSpPr>
        <dsp:cNvPr id="0" name=""/>
        <dsp:cNvSpPr/>
      </dsp:nvSpPr>
      <dsp:spPr>
        <a:xfrm>
          <a:off x="0" y="1227211"/>
          <a:ext cx="7323337" cy="834228"/>
        </a:xfrm>
        <a:prstGeom prst="roundRect">
          <a:avLst/>
        </a:prstGeom>
        <a:solidFill>
          <a:schemeClr val="accent5">
            <a:hueOff val="-946721"/>
            <a:satOff val="-5201"/>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ensuring safety- distorted views of ‘managing the situation’</a:t>
          </a:r>
          <a:endParaRPr lang="en-US" sz="2100" kern="1200" dirty="0"/>
        </a:p>
      </dsp:txBody>
      <dsp:txXfrm>
        <a:off x="40724" y="1267935"/>
        <a:ext cx="7241889" cy="752780"/>
      </dsp:txXfrm>
    </dsp:sp>
    <dsp:sp modelId="{1638DDCE-A15E-4583-9BE4-A470B46CEF7F}">
      <dsp:nvSpPr>
        <dsp:cNvPr id="0" name=""/>
        <dsp:cNvSpPr/>
      </dsp:nvSpPr>
      <dsp:spPr>
        <a:xfrm>
          <a:off x="0" y="2121920"/>
          <a:ext cx="7323337" cy="834228"/>
        </a:xfrm>
        <a:prstGeom prst="roundRect">
          <a:avLst/>
        </a:prstGeom>
        <a:solidFill>
          <a:schemeClr val="accent5">
            <a:hueOff val="-1893442"/>
            <a:satOff val="-10401"/>
            <a:lumOff val="-10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emotional warmth- numbing. Demands from perpetrators for mother’s attention can be at the expense of the child</a:t>
          </a:r>
          <a:endParaRPr lang="en-US" sz="2100" kern="1200" dirty="0"/>
        </a:p>
      </dsp:txBody>
      <dsp:txXfrm>
        <a:off x="40724" y="2162644"/>
        <a:ext cx="7241889" cy="752780"/>
      </dsp:txXfrm>
    </dsp:sp>
    <dsp:sp modelId="{AC96BC3D-ED7E-4403-92B1-F47E4D52EC28}">
      <dsp:nvSpPr>
        <dsp:cNvPr id="0" name=""/>
        <dsp:cNvSpPr/>
      </dsp:nvSpPr>
      <dsp:spPr>
        <a:xfrm>
          <a:off x="0" y="3016628"/>
          <a:ext cx="7323337" cy="834228"/>
        </a:xfrm>
        <a:prstGeom prst="roundRect">
          <a:avLst/>
        </a:prstGeom>
        <a:solidFill>
          <a:schemeClr val="accent5">
            <a:hueOff val="-2840163"/>
            <a:satOff val="-15602"/>
            <a:lumOff val="-15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Stimulation- limited opportunities due to CCB</a:t>
          </a:r>
          <a:endParaRPr lang="en-US" sz="2100" kern="1200" dirty="0"/>
        </a:p>
      </dsp:txBody>
      <dsp:txXfrm>
        <a:off x="40724" y="3057352"/>
        <a:ext cx="7241889" cy="752780"/>
      </dsp:txXfrm>
    </dsp:sp>
    <dsp:sp modelId="{4CD29F45-7B88-42F5-BCA9-8CC0A010384F}">
      <dsp:nvSpPr>
        <dsp:cNvPr id="0" name=""/>
        <dsp:cNvSpPr/>
      </dsp:nvSpPr>
      <dsp:spPr>
        <a:xfrm>
          <a:off x="0" y="3911336"/>
          <a:ext cx="7323337" cy="834228"/>
        </a:xfrm>
        <a:prstGeom prst="roundRect">
          <a:avLst/>
        </a:prstGeom>
        <a:solidFill>
          <a:schemeClr val="accent5">
            <a:hueOff val="-3786884"/>
            <a:satOff val="-20802"/>
            <a:lumOff val="-20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guidance and boundaries- often sabotaged</a:t>
          </a:r>
          <a:endParaRPr lang="en-US" sz="2100" kern="1200" dirty="0"/>
        </a:p>
      </dsp:txBody>
      <dsp:txXfrm>
        <a:off x="40724" y="3952060"/>
        <a:ext cx="7241889" cy="752780"/>
      </dsp:txXfrm>
    </dsp:sp>
    <dsp:sp modelId="{59C0B56A-EB5B-41F2-B736-398EF19AFA33}">
      <dsp:nvSpPr>
        <dsp:cNvPr id="0" name=""/>
        <dsp:cNvSpPr/>
      </dsp:nvSpPr>
      <dsp:spPr>
        <a:xfrm>
          <a:off x="0" y="4843331"/>
          <a:ext cx="7323337" cy="834228"/>
        </a:xfrm>
        <a:prstGeom prst="roundRect">
          <a:avLst/>
        </a:prstGeom>
        <a:solidFill>
          <a:schemeClr val="accent5">
            <a:hueOff val="-4733605"/>
            <a:satOff val="-26003"/>
            <a:lumOff val="-2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Stability- CCB creates inconsistency and unpredictability</a:t>
          </a:r>
          <a:endParaRPr lang="en-US" sz="2100" kern="1200" dirty="0"/>
        </a:p>
      </dsp:txBody>
      <dsp:txXfrm>
        <a:off x="40724" y="4884055"/>
        <a:ext cx="7241889" cy="75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94A60-0D3C-482D-A408-F3DACEDD467D}">
      <dsp:nvSpPr>
        <dsp:cNvPr id="0" name=""/>
        <dsp:cNvSpPr/>
      </dsp:nvSpPr>
      <dsp:spPr>
        <a:xfrm>
          <a:off x="0" y="617779"/>
          <a:ext cx="2165901" cy="12995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Control of time, movement and activities within the home</a:t>
          </a:r>
          <a:endParaRPr lang="en-US" sz="1700" kern="1200"/>
        </a:p>
      </dsp:txBody>
      <dsp:txXfrm>
        <a:off x="0" y="617779"/>
        <a:ext cx="2165901" cy="1299541"/>
      </dsp:txXfrm>
    </dsp:sp>
    <dsp:sp modelId="{F5F2F706-844E-43A7-893A-3357EE9BEB36}">
      <dsp:nvSpPr>
        <dsp:cNvPr id="0" name=""/>
        <dsp:cNvSpPr/>
      </dsp:nvSpPr>
      <dsp:spPr>
        <a:xfrm>
          <a:off x="2382492" y="617779"/>
          <a:ext cx="2165901" cy="1299541"/>
        </a:xfrm>
        <a:prstGeom prst="rect">
          <a:avLst/>
        </a:prstGeom>
        <a:solidFill>
          <a:schemeClr val="accent2">
            <a:hueOff val="-57135"/>
            <a:satOff val="-6912"/>
            <a:lumOff val="-3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Constraint of use of space/self-expression</a:t>
          </a:r>
          <a:endParaRPr lang="en-US" sz="1700" kern="1200"/>
        </a:p>
      </dsp:txBody>
      <dsp:txXfrm>
        <a:off x="2382492" y="617779"/>
        <a:ext cx="2165901" cy="1299541"/>
      </dsp:txXfrm>
    </dsp:sp>
    <dsp:sp modelId="{729E3B20-4833-4455-A426-1315FAA7C7A8}">
      <dsp:nvSpPr>
        <dsp:cNvPr id="0" name=""/>
        <dsp:cNvSpPr/>
      </dsp:nvSpPr>
      <dsp:spPr>
        <a:xfrm>
          <a:off x="4764984" y="617779"/>
          <a:ext cx="2165901" cy="1299541"/>
        </a:xfrm>
        <a:prstGeom prst="rect">
          <a:avLst/>
        </a:prstGeom>
        <a:solidFill>
          <a:schemeClr val="accent2">
            <a:hueOff val="-114270"/>
            <a:satOff val="-13824"/>
            <a:lumOff val="-66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Regulation of speech and behaviour</a:t>
          </a:r>
          <a:endParaRPr lang="en-US" sz="1700" kern="1200"/>
        </a:p>
      </dsp:txBody>
      <dsp:txXfrm>
        <a:off x="4764984" y="617779"/>
        <a:ext cx="2165901" cy="1299541"/>
      </dsp:txXfrm>
    </dsp:sp>
    <dsp:sp modelId="{E4FE44D5-97DD-45B1-BB64-E83629E89E41}">
      <dsp:nvSpPr>
        <dsp:cNvPr id="0" name=""/>
        <dsp:cNvSpPr/>
      </dsp:nvSpPr>
      <dsp:spPr>
        <a:xfrm>
          <a:off x="0" y="2133910"/>
          <a:ext cx="2165901" cy="1299541"/>
        </a:xfrm>
        <a:prstGeom prst="rect">
          <a:avLst/>
        </a:prstGeom>
        <a:solidFill>
          <a:schemeClr val="accent2">
            <a:hueOff val="-171405"/>
            <a:satOff val="-20736"/>
            <a:lumOff val="-99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Narrowed space for action</a:t>
          </a:r>
          <a:endParaRPr lang="en-US" sz="1700" kern="1200" dirty="0"/>
        </a:p>
      </dsp:txBody>
      <dsp:txXfrm>
        <a:off x="0" y="2133910"/>
        <a:ext cx="2165901" cy="1299541"/>
      </dsp:txXfrm>
    </dsp:sp>
    <dsp:sp modelId="{E5DB4C94-998D-4EB7-9267-CF9134C32148}">
      <dsp:nvSpPr>
        <dsp:cNvPr id="0" name=""/>
        <dsp:cNvSpPr/>
      </dsp:nvSpPr>
      <dsp:spPr>
        <a:xfrm>
          <a:off x="2382492" y="2133910"/>
          <a:ext cx="2165901" cy="1299541"/>
        </a:xfrm>
        <a:prstGeom prst="rect">
          <a:avLst/>
        </a:prstGeom>
        <a:solidFill>
          <a:schemeClr val="accent2">
            <a:hueOff val="-228540"/>
            <a:satOff val="-27649"/>
            <a:lumOff val="-132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Isolation from sources of support</a:t>
          </a:r>
          <a:endParaRPr lang="en-US" sz="1700" kern="1200"/>
        </a:p>
      </dsp:txBody>
      <dsp:txXfrm>
        <a:off x="2382492" y="2133910"/>
        <a:ext cx="2165901" cy="1299541"/>
      </dsp:txXfrm>
    </dsp:sp>
    <dsp:sp modelId="{079222BA-B425-4F40-948F-AE148EA00D02}">
      <dsp:nvSpPr>
        <dsp:cNvPr id="0" name=""/>
        <dsp:cNvSpPr/>
      </dsp:nvSpPr>
      <dsp:spPr>
        <a:xfrm>
          <a:off x="4764984" y="2133910"/>
          <a:ext cx="2165901" cy="1299541"/>
        </a:xfrm>
        <a:prstGeom prst="rect">
          <a:avLst/>
        </a:prstGeom>
        <a:solidFill>
          <a:schemeClr val="accent2">
            <a:hueOff val="-285675"/>
            <a:satOff val="-34561"/>
            <a:lumOff val="-16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Vigilant scanning &amp; monitoring of space</a:t>
          </a:r>
          <a:endParaRPr lang="en-US" sz="1700" kern="1200" dirty="0"/>
        </a:p>
      </dsp:txBody>
      <dsp:txXfrm>
        <a:off x="4764984" y="2133910"/>
        <a:ext cx="2165901" cy="1299541"/>
      </dsp:txXfrm>
    </dsp:sp>
    <dsp:sp modelId="{A2602F5E-AFA3-4599-ABFB-9AFCA06E0242}">
      <dsp:nvSpPr>
        <dsp:cNvPr id="0" name=""/>
        <dsp:cNvSpPr/>
      </dsp:nvSpPr>
      <dsp:spPr>
        <a:xfrm>
          <a:off x="1191246" y="3650042"/>
          <a:ext cx="2165901" cy="1299541"/>
        </a:xfrm>
        <a:prstGeom prst="rect">
          <a:avLst/>
        </a:prstGeom>
        <a:solidFill>
          <a:schemeClr val="accent2">
            <a:hueOff val="-342810"/>
            <a:satOff val="-41473"/>
            <a:lumOff val="-19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Concept of safe and risky spaces/areas in the home and/or times of the day</a:t>
          </a:r>
          <a:endParaRPr lang="en-US" sz="1700" kern="1200"/>
        </a:p>
      </dsp:txBody>
      <dsp:txXfrm>
        <a:off x="1191246" y="3650042"/>
        <a:ext cx="2165901" cy="1299541"/>
      </dsp:txXfrm>
    </dsp:sp>
    <dsp:sp modelId="{1D159D2D-D3CA-4EF8-8166-FA9F77BEC4C1}">
      <dsp:nvSpPr>
        <dsp:cNvPr id="0" name=""/>
        <dsp:cNvSpPr/>
      </dsp:nvSpPr>
      <dsp:spPr>
        <a:xfrm>
          <a:off x="3573738" y="3650042"/>
          <a:ext cx="2165901" cy="1299541"/>
        </a:xfrm>
        <a:prstGeom prst="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Miniature radar devices – striving to predict the unpredictable</a:t>
          </a:r>
          <a:endParaRPr lang="en-US" sz="1700" kern="1200"/>
        </a:p>
      </dsp:txBody>
      <dsp:txXfrm>
        <a:off x="3573738" y="3650042"/>
        <a:ext cx="2165901" cy="1299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4B472-D957-450D-B3F4-C55DDC0A684A}">
      <dsp:nvSpPr>
        <dsp:cNvPr id="0" name=""/>
        <dsp:cNvSpPr/>
      </dsp:nvSpPr>
      <dsp:spPr>
        <a:xfrm>
          <a:off x="3080" y="41051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The Caretaker</a:t>
          </a:r>
          <a:endParaRPr lang="en-US" sz="3500" kern="1200"/>
        </a:p>
      </dsp:txBody>
      <dsp:txXfrm>
        <a:off x="3080" y="410516"/>
        <a:ext cx="2444055" cy="1466433"/>
      </dsp:txXfrm>
    </dsp:sp>
    <dsp:sp modelId="{AC579042-03B8-4BEE-8C5B-FC193C2F9FAA}">
      <dsp:nvSpPr>
        <dsp:cNvPr id="0" name=""/>
        <dsp:cNvSpPr/>
      </dsp:nvSpPr>
      <dsp:spPr>
        <a:xfrm>
          <a:off x="2691541" y="41051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Mother’s Confidant</a:t>
          </a:r>
          <a:endParaRPr lang="en-US" sz="3500" kern="1200"/>
        </a:p>
      </dsp:txBody>
      <dsp:txXfrm>
        <a:off x="2691541" y="410516"/>
        <a:ext cx="2444055" cy="1466433"/>
      </dsp:txXfrm>
    </dsp:sp>
    <dsp:sp modelId="{1AA051A7-A02B-4E05-93B7-DE5DC0A20467}">
      <dsp:nvSpPr>
        <dsp:cNvPr id="0" name=""/>
        <dsp:cNvSpPr/>
      </dsp:nvSpPr>
      <dsp:spPr>
        <a:xfrm>
          <a:off x="5380002" y="41051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Abuser’s Confidant</a:t>
          </a:r>
          <a:endParaRPr lang="en-US" sz="3500" kern="1200"/>
        </a:p>
      </dsp:txBody>
      <dsp:txXfrm>
        <a:off x="5380002" y="410516"/>
        <a:ext cx="2444055" cy="1466433"/>
      </dsp:txXfrm>
    </dsp:sp>
    <dsp:sp modelId="{1A39E8D3-9F3E-4741-808B-DD7608E52272}">
      <dsp:nvSpPr>
        <dsp:cNvPr id="0" name=""/>
        <dsp:cNvSpPr/>
      </dsp:nvSpPr>
      <dsp:spPr>
        <a:xfrm>
          <a:off x="8068463" y="41051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Abuser’s Assistant</a:t>
          </a:r>
          <a:endParaRPr lang="en-US" sz="3500" kern="1200"/>
        </a:p>
      </dsp:txBody>
      <dsp:txXfrm>
        <a:off x="8068463" y="410516"/>
        <a:ext cx="2444055" cy="1466433"/>
      </dsp:txXfrm>
    </dsp:sp>
    <dsp:sp modelId="{6DCC624C-5981-4CF6-88A5-CBBE3F9E02CD}">
      <dsp:nvSpPr>
        <dsp:cNvPr id="0" name=""/>
        <dsp:cNvSpPr/>
      </dsp:nvSpPr>
      <dsp:spPr>
        <a:xfrm>
          <a:off x="1347311" y="2121355"/>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Perfect Child</a:t>
          </a:r>
          <a:endParaRPr lang="en-US" sz="3500" kern="1200"/>
        </a:p>
      </dsp:txBody>
      <dsp:txXfrm>
        <a:off x="1347311" y="2121355"/>
        <a:ext cx="2444055" cy="1466433"/>
      </dsp:txXfrm>
    </dsp:sp>
    <dsp:sp modelId="{E8873456-3ABA-41A6-9E81-F1A5F11FDF6D}">
      <dsp:nvSpPr>
        <dsp:cNvPr id="0" name=""/>
        <dsp:cNvSpPr/>
      </dsp:nvSpPr>
      <dsp:spPr>
        <a:xfrm>
          <a:off x="4035772" y="2121355"/>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Referee</a:t>
          </a:r>
          <a:endParaRPr lang="en-US" sz="3500" kern="1200"/>
        </a:p>
      </dsp:txBody>
      <dsp:txXfrm>
        <a:off x="4035772" y="2121355"/>
        <a:ext cx="2444055" cy="1466433"/>
      </dsp:txXfrm>
    </dsp:sp>
    <dsp:sp modelId="{C54E2D97-190C-4440-ADFF-C7C5E675408C}">
      <dsp:nvSpPr>
        <dsp:cNvPr id="0" name=""/>
        <dsp:cNvSpPr/>
      </dsp:nvSpPr>
      <dsp:spPr>
        <a:xfrm>
          <a:off x="6724233" y="2121355"/>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Scapegoat</a:t>
          </a:r>
          <a:endParaRPr lang="en-US" sz="3500" kern="1200"/>
        </a:p>
      </dsp:txBody>
      <dsp:txXfrm>
        <a:off x="6724233" y="2121355"/>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724AC-6D0E-4583-A293-881D331950C9}">
      <dsp:nvSpPr>
        <dsp:cNvPr id="0" name=""/>
        <dsp:cNvSpPr/>
      </dsp:nvSpPr>
      <dsp:spPr>
        <a:xfrm>
          <a:off x="0" y="135347"/>
          <a:ext cx="7060095" cy="17329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It recognises the devastating impact that domestic abuse can have on children exposed to it in their own home.</a:t>
          </a:r>
          <a:endParaRPr lang="en-US" sz="1700" kern="1200"/>
        </a:p>
      </dsp:txBody>
      <dsp:txXfrm>
        <a:off x="84594" y="219941"/>
        <a:ext cx="6890907" cy="1563728"/>
      </dsp:txXfrm>
    </dsp:sp>
    <dsp:sp modelId="{05915352-7667-4645-A209-D0D84F4F55CB}">
      <dsp:nvSpPr>
        <dsp:cNvPr id="0" name=""/>
        <dsp:cNvSpPr/>
      </dsp:nvSpPr>
      <dsp:spPr>
        <a:xfrm>
          <a:off x="0" y="1917223"/>
          <a:ext cx="7060095" cy="1732916"/>
        </a:xfrm>
        <a:prstGeom prst="roundRect">
          <a:avLst/>
        </a:prstGeom>
        <a:solidFill>
          <a:schemeClr val="accent2">
            <a:hueOff val="-199973"/>
            <a:satOff val="-24193"/>
            <a:lumOff val="-1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Part 1 of the Act provides that a child who sees or hears, or experiences the effects of, domestic abuse and is related to the person being abused or the perpetrator is also to be regarded as a victim of domestic abuse. This will help to ensure that locally commissioned services consider and address the needs of children affected by domestic abuse.</a:t>
          </a:r>
          <a:endParaRPr lang="en-US" sz="1700" kern="1200"/>
        </a:p>
      </dsp:txBody>
      <dsp:txXfrm>
        <a:off x="84594" y="2001817"/>
        <a:ext cx="6890907" cy="1563728"/>
      </dsp:txXfrm>
    </dsp:sp>
    <dsp:sp modelId="{241CB138-2F81-46C0-AD6C-45D585F39D87}">
      <dsp:nvSpPr>
        <dsp:cNvPr id="0" name=""/>
        <dsp:cNvSpPr/>
      </dsp:nvSpPr>
      <dsp:spPr>
        <a:xfrm>
          <a:off x="0" y="3699099"/>
          <a:ext cx="7060095" cy="1732916"/>
        </a:xfrm>
        <a:prstGeom prst="round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dirty="0"/>
            <a:t>A key function for the DA Commissioner is to encourage good practice in the identification of children affected by domestic abuse and the provision of protection and support for these children.</a:t>
          </a:r>
          <a:endParaRPr lang="en-US" sz="1700" kern="1200" dirty="0"/>
        </a:p>
      </dsp:txBody>
      <dsp:txXfrm>
        <a:off x="84594" y="3783693"/>
        <a:ext cx="6890907" cy="15637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FE180-8D04-4234-8CAD-668D7CF54597}" type="datetimeFigureOut">
              <a:rPr lang="en-GB" smtClean="0"/>
              <a:t>10/06/2021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629E4-35A5-461C-A4F4-1ADB790D0BC7}" type="slidenum">
              <a:rPr lang="en-GB" smtClean="0"/>
              <a:t>‹#›</a:t>
            </a:fld>
            <a:endParaRPr lang="en-GB"/>
          </a:p>
        </p:txBody>
      </p:sp>
    </p:spTree>
    <p:extLst>
      <p:ext uri="{BB962C8B-B14F-4D97-AF65-F5344CB8AC3E}">
        <p14:creationId xmlns:p14="http://schemas.microsoft.com/office/powerpoint/2010/main" val="37839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afelives.org.uk/spotlights/spotlight-8-parenting-through-domestic-abu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ambeth.gov.uk/noise-nuisance-pollution-and-anti-social-behaviour/abuse-and-violence/safer-lambeth-partnershi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35E561A-C93F-4CD2-944E-B999DA092E8D}"/>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87CD52E-BE9B-4034-9207-83E0BFFAC633}"/>
              </a:ext>
            </a:extLst>
          </p:cNvPr>
          <p:cNvSpPr>
            <a:spLocks noGrp="1" noChangeArrowheads="1"/>
          </p:cNvSpPr>
          <p:nvPr>
            <p:ph type="body" idx="1"/>
          </p:nvPr>
        </p:nvSpPr>
        <p:spPr/>
        <p:txBody>
          <a:bodyPr/>
          <a:lstStyle/>
          <a:p>
            <a:pPr>
              <a:defRPr/>
            </a:pPr>
            <a:r>
              <a:rPr lang="en-GB" altLang="en-US" dirty="0">
                <a:cs typeface="+mn-cs"/>
              </a:rPr>
              <a:t>DA Bill webinar information</a:t>
            </a:r>
          </a:p>
          <a:p>
            <a:pPr>
              <a:defRPr/>
            </a:pPr>
            <a:endParaRPr lang="en-GB" altLang="en-US" dirty="0">
              <a:cs typeface="+mn-cs"/>
            </a:endParaRPr>
          </a:p>
          <a:p>
            <a:pPr marL="171450" indent="-171450">
              <a:buFontTx/>
              <a:buChar char="-"/>
              <a:defRPr/>
            </a:pPr>
            <a:r>
              <a:rPr lang="en-GB" b="1" dirty="0">
                <a:cs typeface="+mn-cs"/>
              </a:rPr>
              <a:t>Parenting Capacity: </a:t>
            </a:r>
            <a:r>
              <a:rPr lang="en-GB" dirty="0">
                <a:cs typeface="+mn-cs"/>
              </a:rPr>
              <a:t>"the ability to parent in a 'good enough' manner long term" (Conley, 2003) – Not a high threshold. </a:t>
            </a:r>
          </a:p>
          <a:p>
            <a:pPr marL="171450" indent="-171450">
              <a:buFontTx/>
              <a:buChar char="-"/>
              <a:defRPr/>
            </a:pPr>
            <a:r>
              <a:rPr lang="en-GB" b="1" dirty="0">
                <a:cs typeface="+mn-cs"/>
              </a:rPr>
              <a:t>Risky Parenting: </a:t>
            </a:r>
            <a:r>
              <a:rPr lang="en-GB" dirty="0">
                <a:cs typeface="+mn-cs"/>
              </a:rPr>
              <a:t>neglecting basic needs; putting adults' needs first  chaos and lack of routine  and an unwillingness to engage with support services (Kellett and Apps, 2009). These are all caused by CCB.</a:t>
            </a:r>
          </a:p>
          <a:p>
            <a:pPr>
              <a:defRPr/>
            </a:pPr>
            <a:endParaRPr lang="en-GB" dirty="0">
              <a:cs typeface="+mn-cs"/>
            </a:endParaRPr>
          </a:p>
          <a:p>
            <a:pPr marL="171450" indent="-171450">
              <a:buFontTx/>
              <a:buChar char="-"/>
              <a:defRPr/>
            </a:pPr>
            <a:r>
              <a:rPr lang="en-GB" b="1" dirty="0">
                <a:cs typeface="+mn-cs"/>
              </a:rPr>
              <a:t>Basic Care: </a:t>
            </a:r>
            <a:r>
              <a:rPr lang="en-GB" dirty="0">
                <a:cs typeface="+mn-cs"/>
              </a:rPr>
              <a:t>Links between CCB &amp; neglect. </a:t>
            </a:r>
            <a:r>
              <a:rPr lang="en-GB" sz="1800" dirty="0">
                <a:ea typeface="Calibri" panose="020F0502020204030204" pitchFamily="34" charset="0"/>
                <a:cs typeface="Times New Roman" panose="02020603050405020304" pitchFamily="18" charset="0"/>
              </a:rPr>
              <a:t>Leah used to want me to sit and brush her hair – that wasn't allowed because he'd be jealous. He'd say: “You've spent enough attention on her, what about my attention?”’ </a:t>
            </a:r>
            <a:endParaRPr lang="en-GB" dirty="0">
              <a:cs typeface="+mn-cs"/>
            </a:endParaRPr>
          </a:p>
          <a:p>
            <a:pPr marL="171450" indent="-171450">
              <a:buFontTx/>
              <a:buChar char="-"/>
              <a:defRPr/>
            </a:pPr>
            <a:endParaRPr lang="en-GB" dirty="0">
              <a:cs typeface="+mn-cs"/>
            </a:endParaRPr>
          </a:p>
          <a:p>
            <a:pPr marL="171450" indent="-171450">
              <a:buFontTx/>
              <a:buChar char="-"/>
              <a:defRPr/>
            </a:pPr>
            <a:r>
              <a:rPr lang="en-GB" b="1" dirty="0">
                <a:cs typeface="+mn-cs"/>
              </a:rPr>
              <a:t>Ensuring Safety: </a:t>
            </a:r>
            <a:r>
              <a:rPr lang="en-GB" dirty="0">
                <a:cs typeface="+mn-cs"/>
              </a:rPr>
              <a:t>Methods of ‘managing the situation’ may become flawed due to distorted perspectives.</a:t>
            </a:r>
            <a:endParaRPr lang="en-GB" b="1" dirty="0">
              <a:cs typeface="+mn-cs"/>
            </a:endParaRPr>
          </a:p>
          <a:p>
            <a:pPr>
              <a:defRPr/>
            </a:pPr>
            <a:endParaRPr lang="en-GB" dirty="0">
              <a:cs typeface="+mn-cs"/>
            </a:endParaRPr>
          </a:p>
          <a:p>
            <a:pPr marL="171450" indent="-171450">
              <a:buFontTx/>
              <a:buChar char="-"/>
              <a:defRPr/>
            </a:pPr>
            <a:r>
              <a:rPr lang="en-GB" b="1" dirty="0">
                <a:cs typeface="+mn-cs"/>
              </a:rPr>
              <a:t>Emotional warmth</a:t>
            </a:r>
            <a:r>
              <a:rPr lang="en-GB" dirty="0">
                <a:cs typeface="+mn-cs"/>
              </a:rPr>
              <a:t>: Carers affected by domestic abuse usually exhibit a lack of emotional warmth and higher levels of aggression and rejection (Calder et al, 2004). Even if they try to create a nurturing environment, these attempts can be undermined by the child sensing the fear and anxiety of the person being abused (Buchanan et al,) </a:t>
            </a:r>
            <a:r>
              <a:rPr lang="en-GB" sz="1800" dirty="0">
                <a:ea typeface="Calibri" panose="020F0502020204030204" pitchFamily="34" charset="0"/>
                <a:cs typeface="Times New Roman" panose="02020603050405020304" pitchFamily="18" charset="0"/>
              </a:rPr>
              <a:t>‘perpetrators/fathers demanded high levels of attention from mothers at the expense of children</a:t>
            </a:r>
            <a:r>
              <a:rPr lang="en-GB" sz="1800" i="1" dirty="0">
                <a:ea typeface="Calibri" panose="020F0502020204030204" pitchFamily="34" charset="0"/>
                <a:cs typeface="Times New Roman" panose="02020603050405020304" pitchFamily="18" charset="0"/>
              </a:rPr>
              <a:t> ‘Lots of times when Mum was giving me attention he'd tell her to go over to him so she'd have to leave me to play by myself.’ ( Shannon, aged 10)</a:t>
            </a:r>
          </a:p>
          <a:p>
            <a:pPr>
              <a:defRPr/>
            </a:pPr>
            <a:endParaRPr lang="en-GB" sz="1800" i="1" dirty="0">
              <a:ea typeface="Calibri" panose="020F0502020204030204" pitchFamily="34" charset="0"/>
              <a:cs typeface="Times New Roman" panose="02020603050405020304" pitchFamily="18" charset="0"/>
            </a:endParaRPr>
          </a:p>
          <a:p>
            <a:pPr marL="171450" indent="-171450">
              <a:buFontTx/>
              <a:buChar char="-"/>
              <a:defRPr/>
            </a:pPr>
            <a:r>
              <a:rPr lang="en-GB" sz="1800" b="1" dirty="0">
                <a:ea typeface="Calibri" panose="020F0502020204030204" pitchFamily="34" charset="0"/>
                <a:cs typeface="Times New Roman" panose="02020603050405020304" pitchFamily="18" charset="0"/>
              </a:rPr>
              <a:t>Stimulation: ‘</a:t>
            </a:r>
            <a:r>
              <a:rPr lang="en-GB" sz="1800" dirty="0">
                <a:ea typeface="Calibri" panose="020F0502020204030204" pitchFamily="34" charset="0"/>
                <a:cs typeface="Times New Roman" panose="02020603050405020304" pitchFamily="18" charset="0"/>
              </a:rPr>
              <a:t>Well some days he [perpetrator/father] would be out, and me and Mum would watch a movie and have some time together, which he wouldn't let us do when he was there.’ ( Katie, aged 12)</a:t>
            </a:r>
          </a:p>
          <a:p>
            <a:pPr marL="171450" indent="-171450">
              <a:buFontTx/>
              <a:buChar char="-"/>
              <a:defRPr/>
            </a:pPr>
            <a:endParaRPr lang="en-GB" sz="1800" b="1" dirty="0">
              <a:ea typeface="Calibri" panose="020F0502020204030204" pitchFamily="34" charset="0"/>
              <a:cs typeface="Times New Roman" panose="02020603050405020304" pitchFamily="18" charset="0"/>
            </a:endParaRPr>
          </a:p>
          <a:p>
            <a:pPr>
              <a:defRPr/>
            </a:pPr>
            <a:endParaRPr lang="en-GB" sz="1800" b="1" dirty="0">
              <a:ea typeface="Calibri" panose="020F0502020204030204" pitchFamily="34" charset="0"/>
              <a:cs typeface="Times New Roman" panose="02020603050405020304" pitchFamily="18" charset="0"/>
            </a:endParaRPr>
          </a:p>
          <a:p>
            <a:pPr marL="171450" indent="-171450">
              <a:buFontTx/>
              <a:buChar char="-"/>
              <a:defRPr/>
            </a:pPr>
            <a:r>
              <a:rPr lang="en-GB" sz="1800" b="1" dirty="0">
                <a:ea typeface="Calibri" panose="020F0502020204030204" pitchFamily="34" charset="0"/>
                <a:cs typeface="Times New Roman" panose="02020603050405020304" pitchFamily="18" charset="0"/>
              </a:rPr>
              <a:t>Guidance &amp; Boundaries: </a:t>
            </a:r>
            <a:r>
              <a:rPr lang="en-GB" sz="1800" dirty="0">
                <a:ea typeface="Calibri" panose="020F0502020204030204" pitchFamily="34" charset="0"/>
                <a:cs typeface="Times New Roman" panose="02020603050405020304" pitchFamily="18" charset="0"/>
              </a:rPr>
              <a:t>parenting sabotaged by perpetrators. Survivors too exhausted from ‘managing the situation’ </a:t>
            </a:r>
          </a:p>
          <a:p>
            <a:pPr>
              <a:defRPr/>
            </a:pPr>
            <a:endParaRPr lang="en-GB" sz="1800" dirty="0">
              <a:ea typeface="Calibri" panose="020F0502020204030204" pitchFamily="34" charset="0"/>
              <a:cs typeface="Times New Roman" panose="02020603050405020304" pitchFamily="18" charset="0"/>
            </a:endParaRPr>
          </a:p>
          <a:p>
            <a:pPr marL="171450" indent="-171450">
              <a:buFontTx/>
              <a:buChar char="-"/>
              <a:defRPr/>
            </a:pPr>
            <a:r>
              <a:rPr lang="en-GB" sz="1800" b="1" dirty="0">
                <a:cs typeface="+mn-cs"/>
              </a:rPr>
              <a:t>Stability:</a:t>
            </a:r>
            <a:r>
              <a:rPr lang="en-GB" sz="1800" dirty="0">
                <a:cs typeface="+mn-cs"/>
              </a:rPr>
              <a:t> CCB creates a It creates an inconsistent and unpredictable environment for children.</a:t>
            </a:r>
          </a:p>
          <a:p>
            <a:pPr marL="171450" indent="-171450">
              <a:buFontTx/>
              <a:buChar char="-"/>
              <a:defRPr/>
            </a:pPr>
            <a:endParaRPr lang="en-GB" sz="1800" dirty="0">
              <a:ea typeface="Calibri" panose="020F0502020204030204" pitchFamily="34" charset="0"/>
              <a:cs typeface="Times New Roman" panose="02020603050405020304" pitchFamily="18" charset="0"/>
            </a:endParaRPr>
          </a:p>
          <a:p>
            <a:pPr marL="171450" indent="-171450">
              <a:buFontTx/>
              <a:buChar char="-"/>
              <a:defRPr/>
            </a:pPr>
            <a:endParaRPr lang="en-GB" dirty="0">
              <a:cs typeface="+mn-cs"/>
            </a:endParaRPr>
          </a:p>
          <a:p>
            <a:pPr>
              <a:defRPr/>
            </a:pPr>
            <a:endParaRPr lang="en-GB" dirty="0">
              <a:cs typeface="+mn-cs"/>
            </a:endParaRPr>
          </a:p>
          <a:p>
            <a:pPr marL="171450" indent="-171450">
              <a:buFontTx/>
              <a:buChar char="-"/>
              <a:defRPr/>
            </a:pPr>
            <a:endParaRPr lang="en-GB" dirty="0">
              <a:cs typeface="+mn-cs"/>
            </a:endParaRPr>
          </a:p>
          <a:p>
            <a:pPr marL="171450" indent="-171450">
              <a:buFontTx/>
              <a:buChar char="-"/>
              <a:defRPr/>
            </a:pPr>
            <a:endParaRPr lang="en-GB" dirty="0">
              <a:cs typeface="+mn-cs"/>
            </a:endParaRPr>
          </a:p>
          <a:p>
            <a:pPr marL="171450" indent="-171450">
              <a:buFontTx/>
              <a:buChar char="-"/>
              <a:defRPr/>
            </a:pPr>
            <a:endParaRPr lang="en-GB" dirty="0">
              <a:cs typeface="+mn-cs"/>
            </a:endParaRPr>
          </a:p>
          <a:p>
            <a:pPr>
              <a:defRPr/>
            </a:pPr>
            <a:endParaRPr lang="en-GB" dirty="0">
              <a:cs typeface="+mn-cs"/>
            </a:endParaRPr>
          </a:p>
          <a:p>
            <a:pPr marL="171450" indent="-171450">
              <a:buFontTx/>
              <a:buChar char="-"/>
              <a:defRPr/>
            </a:pPr>
            <a:endParaRPr lang="en-GB" altLang="en-US" dirty="0">
              <a:cs typeface="+mn-cs"/>
            </a:endParaRPr>
          </a:p>
        </p:txBody>
      </p:sp>
      <p:sp>
        <p:nvSpPr>
          <p:cNvPr id="80900" name="Slide Number Placeholder 3">
            <a:extLst>
              <a:ext uri="{FF2B5EF4-FFF2-40B4-BE49-F238E27FC236}">
                <a16:creationId xmlns:a16="http://schemas.microsoft.com/office/drawing/2014/main" id="{D39FCD0B-86BA-40EC-9283-00FD188A50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3EA07587-5A0F-41BE-9129-6B5D6CF0A0C2}" type="slidenum">
              <a:rPr lang="en-GB" altLang="en-US" smtClean="0"/>
              <a:pPr/>
              <a:t>10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AF85044-C0B3-4ED9-B2FC-2BC33F8B849E}"/>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2F6D5108-3D21-4FDE-9055-6024FD7EA3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975"/>
              </a:lnSpc>
              <a:spcBef>
                <a:spcPts val="900"/>
              </a:spcBef>
              <a:spcAft>
                <a:spcPts val="900"/>
              </a:spcAft>
            </a:pPr>
            <a:r>
              <a:rPr lang="en-GB" altLang="en-US" sz="1800">
                <a:solidFill>
                  <a:srgbClr val="1F1F1F"/>
                </a:solidFill>
                <a:latin typeface="Arial" panose="020B0604020202020204" pitchFamily="34" charset="0"/>
                <a:ea typeface="ヒラギノ角ゴ Pro W3"/>
                <a:cs typeface="Arial" panose="020B0604020202020204" pitchFamily="34" charset="0"/>
              </a:rPr>
              <a:t>LINK TO JACK’S CASE STUDY</a:t>
            </a:r>
          </a:p>
          <a:p>
            <a:pPr>
              <a:lnSpc>
                <a:spcPts val="1625"/>
              </a:lnSpc>
              <a:spcBef>
                <a:spcPts val="900"/>
              </a:spcBef>
              <a:spcAft>
                <a:spcPts val="900"/>
              </a:spcAft>
            </a:pPr>
            <a:endParaRPr lang="en-GB" altLang="en-US" sz="1800" b="1">
              <a:solidFill>
                <a:srgbClr val="1F1F1F"/>
              </a:solidFill>
              <a:latin typeface="Arial" panose="020B0604020202020204" pitchFamily="34" charset="0"/>
              <a:ea typeface="ヒラギノ角ゴ Pro W3"/>
              <a:cs typeface="Arial" panose="020B0604020202020204" pitchFamily="34" charset="0"/>
            </a:endParaRPr>
          </a:p>
          <a:p>
            <a:pPr>
              <a:lnSpc>
                <a:spcPts val="1625"/>
              </a:lnSpc>
              <a:spcBef>
                <a:spcPts val="900"/>
              </a:spcBef>
              <a:spcAft>
                <a:spcPts val="900"/>
              </a:spcAft>
            </a:pPr>
            <a:r>
              <a:rPr lang="en-GB" altLang="en-US" sz="1800" b="1">
                <a:solidFill>
                  <a:srgbClr val="1F1F1F"/>
                </a:solidFill>
                <a:latin typeface="Arial" panose="020B0604020202020204" pitchFamily="34" charset="0"/>
                <a:ea typeface="ヒラギノ角ゴ Pro W3"/>
                <a:cs typeface="Arial" panose="020B0604020202020204" pitchFamily="34" charset="0"/>
              </a:rPr>
              <a:t>Control of Time, Movement and Activities within the Home</a:t>
            </a:r>
            <a:endParaRPr lang="en-GB" altLang="en-US" sz="1800" b="1">
              <a:solidFill>
                <a:srgbClr val="0096DF"/>
              </a:solidFill>
              <a:latin typeface="Arial" panose="020B0604020202020204" pitchFamily="34" charset="0"/>
              <a:ea typeface="ヒラギノ角ゴ Pro W3"/>
              <a:cs typeface="Arial" panose="020B0604020202020204" pitchFamily="34" charset="0"/>
            </a:endParaRPr>
          </a:p>
          <a:p>
            <a:pPr>
              <a:lnSpc>
                <a:spcPts val="1800"/>
              </a:lnSpc>
              <a:spcAft>
                <a:spcPts val="1200"/>
              </a:spcAft>
            </a:pPr>
            <a:r>
              <a:rPr lang="en-GB" altLang="en-US" sz="1800">
                <a:solidFill>
                  <a:srgbClr val="1C1D1E"/>
                </a:solidFill>
                <a:latin typeface="Arial" panose="020B0604020202020204" pitchFamily="34" charset="0"/>
                <a:ea typeface="ヒラギノ角ゴ Pro W3"/>
                <a:cs typeface="Times New Roman" panose="02020603050405020304" pitchFamily="18" charset="0"/>
              </a:rPr>
              <a:t>A key non</a:t>
            </a:r>
            <a:r>
              <a:rPr lang="en-GB" altLang="en-US" sz="1800">
                <a:solidFill>
                  <a:srgbClr val="1C1D1E"/>
                </a:solidFill>
                <a:latin typeface="Cambria Math" panose="02040503050406030204" pitchFamily="18" charset="0"/>
                <a:ea typeface="Times New Roman" panose="02020603050405020304" pitchFamily="18" charset="0"/>
                <a:cs typeface="Cambria Math" panose="02040503050406030204" pitchFamily="18" charset="0"/>
              </a:rPr>
              <a:t>‐</a:t>
            </a:r>
            <a:r>
              <a:rPr lang="en-GB" altLang="en-US" sz="1800">
                <a:solidFill>
                  <a:srgbClr val="1C1D1E"/>
                </a:solidFill>
                <a:latin typeface="Arial" panose="020B0604020202020204" pitchFamily="34" charset="0"/>
                <a:ea typeface="ヒラギノ角ゴ Pro W3"/>
                <a:cs typeface="Times New Roman" panose="02020603050405020304" pitchFamily="18" charset="0"/>
              </a:rPr>
              <a:t>violent aspect of perpetrators'/fathers' domestic violence that impacted on children was their control over how mothers spent their time within the home. Mothers and children described how perpetrators/fathers demanded high levels of attention from mothers at the expense of children: </a:t>
            </a:r>
            <a:endParaRPr lang="en-GB" altLang="en-US" sz="1800">
              <a:latin typeface="Times New Roman" panose="02020603050405020304" pitchFamily="18" charset="0"/>
              <a:ea typeface="ヒラギノ角ゴ Pro W3"/>
              <a:cs typeface="Times New Roman" panose="02020603050405020304" pitchFamily="18" charset="0"/>
            </a:endParaRPr>
          </a:p>
          <a:p>
            <a:pPr>
              <a:lnSpc>
                <a:spcPts val="1800"/>
              </a:lnSpc>
            </a:pPr>
            <a:r>
              <a:rPr lang="en-GB" altLang="en-US" sz="1800">
                <a:solidFill>
                  <a:srgbClr val="1C1D1E"/>
                </a:solidFill>
                <a:latin typeface="Arial" panose="020B0604020202020204" pitchFamily="34" charset="0"/>
                <a:ea typeface="ヒラギノ角ゴ Pro W3"/>
                <a:cs typeface="Times New Roman" panose="02020603050405020304" pitchFamily="18" charset="0"/>
              </a:rPr>
              <a:t>‘’</a:t>
            </a:r>
            <a:endParaRPr lang="en-GB" altLang="en-US" sz="1800">
              <a:latin typeface="Times New Roman" panose="02020603050405020304" pitchFamily="18" charset="0"/>
              <a:ea typeface="ヒラギノ角ゴ Pro W3"/>
              <a:cs typeface="Times New Roman" panose="02020603050405020304" pitchFamily="18" charset="0"/>
            </a:endParaRPr>
          </a:p>
          <a:p>
            <a:pPr>
              <a:lnSpc>
                <a:spcPts val="1625"/>
              </a:lnSpc>
              <a:spcBef>
                <a:spcPts val="900"/>
              </a:spcBef>
              <a:spcAft>
                <a:spcPts val="900"/>
              </a:spcAft>
            </a:pPr>
            <a:r>
              <a:rPr lang="en-GB" altLang="en-US" sz="1800" b="1">
                <a:solidFill>
                  <a:srgbClr val="1F1F1F"/>
                </a:solidFill>
                <a:latin typeface="Arial" panose="020B0604020202020204" pitchFamily="34" charset="0"/>
                <a:ea typeface="ヒラギノ角ゴ Pro W3"/>
                <a:cs typeface="Arial" panose="020B0604020202020204" pitchFamily="34" charset="0"/>
              </a:rPr>
              <a:t>Narrowed Space for Action</a:t>
            </a:r>
            <a:r>
              <a:rPr lang="en-GB" altLang="en-US" sz="1800">
                <a:solidFill>
                  <a:srgbClr val="1C1D1E"/>
                </a:solidFill>
                <a:latin typeface="Arial" panose="020B0604020202020204" pitchFamily="34" charset="0"/>
                <a:ea typeface="ヒラギノ角ゴ Pro W3"/>
                <a:cs typeface="Times New Roman" panose="02020603050405020304" pitchFamily="18" charset="0"/>
              </a:rPr>
              <a:t> </a:t>
            </a:r>
            <a:endParaRPr lang="en-GB" altLang="en-US" sz="1800">
              <a:latin typeface="Times New Roman" panose="02020603050405020304" pitchFamily="18" charset="0"/>
              <a:ea typeface="ヒラギノ角ゴ Pro W3"/>
              <a:cs typeface="Times New Roman" panose="02020603050405020304" pitchFamily="18" charset="0"/>
            </a:endParaRPr>
          </a:p>
          <a:p>
            <a:pPr>
              <a:lnSpc>
                <a:spcPts val="1800"/>
              </a:lnSpc>
              <a:spcAft>
                <a:spcPts val="1200"/>
              </a:spcAft>
            </a:pPr>
            <a:r>
              <a:rPr lang="en-GB" altLang="en-US" sz="1800">
                <a:solidFill>
                  <a:srgbClr val="1C1D1E"/>
                </a:solidFill>
                <a:latin typeface="Arial" panose="020B0604020202020204" pitchFamily="34" charset="0"/>
                <a:ea typeface="ヒラギノ角ゴ Pro W3"/>
                <a:cs typeface="Times New Roman" panose="02020603050405020304" pitchFamily="18" charset="0"/>
              </a:rPr>
              <a:t>Lauren's daughter Zoe's exposure to physical violence against her mother was minimal. However, Lauren reported that Zoe, aged 3 experienced delayed speech and had not begun to speak regularly until she and her mother had been living apart from the perpetrator/father for many months. It may be that living in an environment where the perpetrator/father often demanded that Zoe be quiet contributed to Zoe constraining her own voice as a survival strategy. </a:t>
            </a:r>
          </a:p>
          <a:p>
            <a:pPr>
              <a:lnSpc>
                <a:spcPts val="1800"/>
              </a:lnSpc>
              <a:spcAft>
                <a:spcPts val="1200"/>
              </a:spcAft>
            </a:pPr>
            <a:endParaRPr lang="en-GB" altLang="en-US" sz="1800">
              <a:latin typeface="Times New Roman" panose="02020603050405020304" pitchFamily="18" charset="0"/>
              <a:ea typeface="ヒラギノ角ゴ Pro W3"/>
              <a:cs typeface="Times New Roman" panose="02020603050405020304" pitchFamily="18" charset="0"/>
            </a:endParaRPr>
          </a:p>
          <a:p>
            <a:pPr>
              <a:lnSpc>
                <a:spcPts val="1625"/>
              </a:lnSpc>
              <a:spcBef>
                <a:spcPts val="900"/>
              </a:spcBef>
              <a:spcAft>
                <a:spcPts val="900"/>
              </a:spcAft>
            </a:pPr>
            <a:r>
              <a:rPr lang="en-GB" altLang="en-US" sz="1800" b="1">
                <a:solidFill>
                  <a:srgbClr val="1F1F1F"/>
                </a:solidFill>
                <a:latin typeface="Arial" panose="020B0604020202020204" pitchFamily="34" charset="0"/>
                <a:ea typeface="ヒラギノ角ゴ Pro W3"/>
                <a:cs typeface="Arial" panose="020B0604020202020204" pitchFamily="34" charset="0"/>
              </a:rPr>
              <a:t>Isolation from Sources of Support</a:t>
            </a:r>
            <a:endParaRPr lang="en-GB" altLang="en-US" sz="1800" b="1">
              <a:solidFill>
                <a:srgbClr val="0096DF"/>
              </a:solidFill>
              <a:latin typeface="Arial" panose="020B0604020202020204" pitchFamily="34" charset="0"/>
              <a:ea typeface="ヒラギノ角ゴ Pro W3"/>
              <a:cs typeface="Arial" panose="020B0604020202020204" pitchFamily="34" charset="0"/>
            </a:endParaRPr>
          </a:p>
          <a:p>
            <a:pPr>
              <a:lnSpc>
                <a:spcPts val="1800"/>
              </a:lnSpc>
              <a:spcAft>
                <a:spcPts val="1200"/>
              </a:spcAft>
            </a:pPr>
            <a:r>
              <a:rPr lang="en-GB" altLang="en-US" sz="1800">
                <a:solidFill>
                  <a:srgbClr val="1C1D1E"/>
                </a:solidFill>
                <a:latin typeface="Arial" panose="020B0604020202020204" pitchFamily="34" charset="0"/>
                <a:ea typeface="ヒラギノ角ゴ Pro W3"/>
                <a:cs typeface="Times New Roman" panose="02020603050405020304" pitchFamily="18" charset="0"/>
              </a:rPr>
              <a:t>Several perpetrators/fathers also controlled mothers' movements outside the home. Data from mothers highlighted how this controlling tactic not only affected them; it also severely restricted children's social lives by preventing them from engaging with wider family, peers and extra</a:t>
            </a:r>
            <a:r>
              <a:rPr lang="en-GB" altLang="en-US" sz="1800">
                <a:solidFill>
                  <a:srgbClr val="1C1D1E"/>
                </a:solidFill>
                <a:latin typeface="Cambria Math" panose="02040503050406030204" pitchFamily="18" charset="0"/>
                <a:ea typeface="ヒラギノ角ゴ Pro W3"/>
                <a:cs typeface="Times New Roman" panose="02020603050405020304" pitchFamily="18" charset="0"/>
              </a:rPr>
              <a:t>‐</a:t>
            </a:r>
            <a:r>
              <a:rPr lang="en-GB" altLang="en-US" sz="1800">
                <a:solidFill>
                  <a:srgbClr val="1C1D1E"/>
                </a:solidFill>
                <a:latin typeface="Arial" panose="020B0604020202020204" pitchFamily="34" charset="0"/>
                <a:ea typeface="ヒラギノ角ゴ Pro W3"/>
                <a:cs typeface="Times New Roman" panose="02020603050405020304" pitchFamily="18" charset="0"/>
              </a:rPr>
              <a:t>curricular activities: </a:t>
            </a:r>
            <a:endParaRPr lang="en-GB" altLang="en-US" sz="1800">
              <a:latin typeface="Times New Roman" panose="02020603050405020304" pitchFamily="18" charset="0"/>
              <a:ea typeface="ヒラギノ角ゴ Pro W3"/>
              <a:cs typeface="Times New Roman" panose="02020603050405020304" pitchFamily="18" charset="0"/>
            </a:endParaRPr>
          </a:p>
          <a:p>
            <a:pPr>
              <a:lnSpc>
                <a:spcPts val="1800"/>
              </a:lnSpc>
            </a:pPr>
            <a:r>
              <a:rPr lang="en-GB" altLang="en-US" sz="1800">
                <a:solidFill>
                  <a:srgbClr val="1C1D1E"/>
                </a:solidFill>
                <a:latin typeface="Arial" panose="020B0604020202020204" pitchFamily="34" charset="0"/>
                <a:ea typeface="ヒラギノ角ゴ Pro W3"/>
                <a:cs typeface="Times New Roman" panose="02020603050405020304" pitchFamily="18" charset="0"/>
              </a:rPr>
              <a:t>‘Kids' parties were another problem because he'd be accusing me of trying to “get off” [have sexual relations] with one of the dads, so parties were out the question. We couldn't do any after</a:t>
            </a:r>
            <a:r>
              <a:rPr lang="en-GB" altLang="en-US" sz="1800">
                <a:solidFill>
                  <a:srgbClr val="1C1D1E"/>
                </a:solidFill>
                <a:latin typeface="Cambria Math" panose="02040503050406030204" pitchFamily="18" charset="0"/>
                <a:ea typeface="ヒラギノ角ゴ Pro W3"/>
                <a:cs typeface="Times New Roman" panose="02020603050405020304" pitchFamily="18" charset="0"/>
              </a:rPr>
              <a:t>‐</a:t>
            </a:r>
            <a:r>
              <a:rPr lang="en-GB" altLang="en-US" sz="1800">
                <a:solidFill>
                  <a:srgbClr val="1C1D1E"/>
                </a:solidFill>
                <a:latin typeface="Arial" panose="020B0604020202020204" pitchFamily="34" charset="0"/>
                <a:ea typeface="ヒラギノ角ゴ Pro W3"/>
                <a:cs typeface="Times New Roman" panose="02020603050405020304" pitchFamily="18" charset="0"/>
              </a:rPr>
              <a:t>school clubs because I had to be back by a certain time. Me and the kids weren't allowed to go round to see his [perpetrator's/father's] mum.’ ( Isobel, mother)</a:t>
            </a:r>
            <a:endParaRPr lang="en-GB" altLang="en-US" sz="1800">
              <a:latin typeface="Times New Roman" panose="02020603050405020304" pitchFamily="18" charset="0"/>
              <a:ea typeface="ヒラギノ角ゴ Pro W3"/>
              <a:cs typeface="Times New Roman" panose="02020603050405020304" pitchFamily="18" charset="0"/>
            </a:endParaRPr>
          </a:p>
          <a:p>
            <a:pPr>
              <a:lnSpc>
                <a:spcPts val="1800"/>
              </a:lnSpc>
            </a:pPr>
            <a:endParaRPr lang="en-GB" altLang="en-US" sz="1800">
              <a:solidFill>
                <a:srgbClr val="1C1D1E"/>
              </a:solidFill>
              <a:latin typeface="Arial" panose="020B0604020202020204" pitchFamily="34" charset="0"/>
              <a:ea typeface="ヒラギノ角ゴ Pro W3"/>
              <a:cs typeface="Times New Roman" panose="02020603050405020304" pitchFamily="18" charset="0"/>
            </a:endParaRPr>
          </a:p>
          <a:p>
            <a:pPr>
              <a:lnSpc>
                <a:spcPts val="1800"/>
              </a:lnSpc>
            </a:pPr>
            <a:endParaRPr lang="en-GB" altLang="en-US" sz="1800">
              <a:solidFill>
                <a:srgbClr val="1C1D1E"/>
              </a:solidFill>
              <a:latin typeface="Arial" panose="020B0604020202020204" pitchFamily="34" charset="0"/>
              <a:ea typeface="ヒラギノ角ゴ Pro W3"/>
              <a:cs typeface="Times New Roman" panose="02020603050405020304" pitchFamily="18" charset="0"/>
            </a:endParaRPr>
          </a:p>
          <a:p>
            <a:pPr>
              <a:lnSpc>
                <a:spcPts val="1800"/>
              </a:lnSpc>
            </a:pPr>
            <a:r>
              <a:rPr lang="en-GB" altLang="en-US" sz="1800" i="1">
                <a:solidFill>
                  <a:srgbClr val="1C1D1E"/>
                </a:solidFill>
                <a:latin typeface="Arial" panose="020B0604020202020204" pitchFamily="34" charset="0"/>
                <a:ea typeface="ヒラギノ角ゴ Pro W3"/>
                <a:cs typeface="Arial" panose="020B0604020202020204" pitchFamily="34" charset="0"/>
              </a:rPr>
              <a:t>“coercive control often prevented children from spending time with their mothers and grandparents, visiting other children's houses and engaging in extra</a:t>
            </a:r>
            <a:r>
              <a:rPr lang="en-GB" altLang="en-US" sz="1800" i="1">
                <a:solidFill>
                  <a:srgbClr val="1C1D1E"/>
                </a:solidFill>
                <a:latin typeface="Cambria Math" panose="02040503050406030204" pitchFamily="18" charset="0"/>
                <a:ea typeface="ヒラギノ角ゴ Pro W3"/>
                <a:cs typeface="Arial" panose="020B0604020202020204" pitchFamily="34" charset="0"/>
              </a:rPr>
              <a:t>‐</a:t>
            </a:r>
            <a:r>
              <a:rPr lang="en-GB" altLang="en-US" sz="1800" i="1">
                <a:solidFill>
                  <a:srgbClr val="1C1D1E"/>
                </a:solidFill>
                <a:latin typeface="Arial" panose="020B0604020202020204" pitchFamily="34" charset="0"/>
                <a:ea typeface="ヒラギノ角ゴ Pro W3"/>
                <a:cs typeface="Arial" panose="020B0604020202020204" pitchFamily="34" charset="0"/>
              </a:rPr>
              <a:t>curricular activities. These non</a:t>
            </a:r>
            <a:r>
              <a:rPr lang="en-GB" altLang="en-US" sz="1800" i="1">
                <a:solidFill>
                  <a:srgbClr val="1C1D1E"/>
                </a:solidFill>
                <a:latin typeface="Cambria Math" panose="02040503050406030204" pitchFamily="18" charset="0"/>
                <a:ea typeface="ヒラギノ角ゴ Pro W3"/>
                <a:cs typeface="Arial" panose="020B0604020202020204" pitchFamily="34" charset="0"/>
              </a:rPr>
              <a:t>‐</a:t>
            </a:r>
            <a:r>
              <a:rPr lang="en-GB" altLang="en-US" sz="1800" i="1">
                <a:solidFill>
                  <a:srgbClr val="1C1D1E"/>
                </a:solidFill>
                <a:latin typeface="Arial" panose="020B0604020202020204" pitchFamily="34" charset="0"/>
                <a:ea typeface="ヒラギノ角ゴ Pro W3"/>
                <a:cs typeface="Arial" panose="020B0604020202020204" pitchFamily="34" charset="0"/>
              </a:rPr>
              <a:t>violent behaviours from perpetrators/fathers placed children in isolated, disempowering and constrained worlds which could hamper children's resilience and development and contribute to emotional/behavioural problems”</a:t>
            </a:r>
            <a:r>
              <a:rPr lang="en-GB" altLang="en-US" sz="1800">
                <a:solidFill>
                  <a:srgbClr val="1C1D1E"/>
                </a:solidFill>
                <a:latin typeface="Arial" panose="020B0604020202020204" pitchFamily="34" charset="0"/>
                <a:ea typeface="ヒラギノ角ゴ Pro W3"/>
                <a:cs typeface="Arial" panose="020B0604020202020204" pitchFamily="34" charset="0"/>
              </a:rPr>
              <a:t> Katz (2015)</a:t>
            </a:r>
            <a:endParaRPr lang="en-GB" altLang="en-US" sz="1800">
              <a:latin typeface="Arial" panose="020B0604020202020204" pitchFamily="34" charset="0"/>
              <a:ea typeface="ヒラギノ角ゴ Pro W3"/>
              <a:cs typeface="Arial" panose="020B0604020202020204" pitchFamily="34" charset="0"/>
            </a:endParaRPr>
          </a:p>
          <a:p>
            <a:pPr algn="just">
              <a:spcAft>
                <a:spcPts val="1000"/>
              </a:spcAft>
            </a:pPr>
            <a:r>
              <a:rPr lang="en-GB" altLang="en-US" sz="1800" b="1">
                <a:solidFill>
                  <a:srgbClr val="1C1D1E"/>
                </a:solidFill>
                <a:latin typeface="Arial" panose="020B0604020202020204" pitchFamily="34" charset="0"/>
                <a:ea typeface="ヒラギノ角ゴ Pro W3"/>
                <a:cs typeface="Arial" panose="020B0604020202020204" pitchFamily="34" charset="0"/>
              </a:rPr>
              <a:t>Highlight that SafeLives Spotlight on parenting and domestic abuse includes a podcast interview with Emma Katz and other podcasts, blogs and Webinars on survivors experiences of children’s services.</a:t>
            </a:r>
            <a:endParaRPr lang="en-GB" altLang="en-US" sz="1800">
              <a:latin typeface="Arial" panose="020B0604020202020204" pitchFamily="34" charset="0"/>
              <a:ea typeface="ヒラギノ角ゴ Pro W3"/>
              <a:cs typeface="Arial" panose="020B0604020202020204" pitchFamily="34" charset="0"/>
            </a:endParaRPr>
          </a:p>
          <a:p>
            <a:pPr algn="just">
              <a:spcAft>
                <a:spcPts val="1000"/>
              </a:spcAft>
            </a:pPr>
            <a:r>
              <a:rPr lang="en-GB" altLang="en-US" sz="1800">
                <a:solidFill>
                  <a:srgbClr val="002D72"/>
                </a:solidFill>
                <a:latin typeface="Arial" panose="020B0604020202020204" pitchFamily="34" charset="0"/>
                <a:ea typeface="ヒラギノ角ゴ Pro W3"/>
                <a:cs typeface="Arial" panose="020B0604020202020204" pitchFamily="34" charset="0"/>
                <a:hlinkClick r:id="rId3"/>
              </a:rPr>
              <a:t>http://www.safelives.org.uk/spotlights/spotlight-8-parenting-through-domestic-abuse</a:t>
            </a:r>
            <a:r>
              <a:rPr lang="en-GB" altLang="en-US" sz="1800">
                <a:latin typeface="Arial" panose="020B0604020202020204" pitchFamily="34" charset="0"/>
                <a:ea typeface="ヒラギノ角ゴ Pro W3"/>
                <a:cs typeface="Arial" panose="020B0604020202020204" pitchFamily="34" charset="0"/>
              </a:rPr>
              <a:t> </a:t>
            </a:r>
          </a:p>
          <a:p>
            <a:pPr>
              <a:lnSpc>
                <a:spcPct val="150000"/>
              </a:lnSpc>
              <a:spcBef>
                <a:spcPts val="700"/>
              </a:spcBef>
              <a:spcAft>
                <a:spcPts val="600"/>
              </a:spcAft>
            </a:pPr>
            <a:r>
              <a:rPr lang="en-GB" altLang="en-US" sz="1800" b="1">
                <a:solidFill>
                  <a:srgbClr val="000000"/>
                </a:solidFill>
                <a:latin typeface="Arial" panose="020B0604020202020204" pitchFamily="34" charset="0"/>
                <a:ea typeface="MS Mincho" panose="02020609040205080304" pitchFamily="49" charset="-128"/>
              </a:rPr>
              <a:t> </a:t>
            </a:r>
            <a:endParaRPr lang="en-GB" altLang="en-US" sz="1800">
              <a:solidFill>
                <a:srgbClr val="000000"/>
              </a:solidFill>
              <a:latin typeface="Arial" panose="020B0604020202020204" pitchFamily="34" charset="0"/>
              <a:ea typeface="MS Mincho" panose="02020609040205080304" pitchFamily="49" charset="-128"/>
            </a:endParaRPr>
          </a:p>
          <a:p>
            <a:endParaRPr lang="en-GB" altLang="en-US">
              <a:ea typeface="ヒラギノ角ゴ Pro W3"/>
            </a:endParaRPr>
          </a:p>
        </p:txBody>
      </p:sp>
      <p:sp>
        <p:nvSpPr>
          <p:cNvPr id="59396" name="Slide Number Placeholder 3">
            <a:extLst>
              <a:ext uri="{FF2B5EF4-FFF2-40B4-BE49-F238E27FC236}">
                <a16:creationId xmlns:a16="http://schemas.microsoft.com/office/drawing/2014/main" id="{73151DB9-DF4B-4056-9FC7-1AB9BACF531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B59FB61-B44C-477D-937F-AFC7657B9BED}" type="slidenum">
              <a:rPr lang="en-GB" altLang="en-US" smtClean="0"/>
              <a:pPr/>
              <a:t>11</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C2A8478-5343-4985-98FC-6F627E97B25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C36228B-D40A-4288-B48B-B5EEBF7B7E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ea typeface="ヒラギノ角ゴ Pro W3"/>
              </a:rPr>
              <a:t>Overlooking Vulnerability</a:t>
            </a:r>
            <a:r>
              <a:rPr lang="en-GB" altLang="en-US" dirty="0">
                <a:ea typeface="ヒラギノ角ゴ Pro W3"/>
              </a:rPr>
              <a:t>: T</a:t>
            </a:r>
            <a:r>
              <a:rPr lang="en-GB" altLang="en-US" sz="1800" dirty="0">
                <a:latin typeface="ArialMT"/>
                <a:ea typeface="ヒラギノ角ゴ Pro W3"/>
                <a:cs typeface="Arial" panose="020B0604020202020204" pitchFamily="34" charset="0"/>
              </a:rPr>
              <a:t>his included instances related to not </a:t>
            </a:r>
            <a:r>
              <a:rPr lang="en-GB" altLang="en-US" sz="1800" dirty="0">
                <a:latin typeface="Arial" panose="020B0604020202020204" pitchFamily="34" charset="0"/>
                <a:ea typeface="ヒラギノ角ゴ Pro W3"/>
                <a:cs typeface="Arial" panose="020B0604020202020204" pitchFamily="34" charset="0"/>
              </a:rPr>
              <a:t>recognising times when vulnerability is heightened (e.g. following a separation or during pregnancy) and others were around social services focusing on the protection of children but overlooking the vulnerability of a mother. </a:t>
            </a:r>
          </a:p>
          <a:p>
            <a:endParaRPr lang="en-GB" altLang="en-US" sz="1800" dirty="0">
              <a:latin typeface="Arial" panose="020B0604020202020204" pitchFamily="34" charset="0"/>
              <a:ea typeface="ヒラギノ角ゴ Pro W3"/>
            </a:endParaRPr>
          </a:p>
          <a:p>
            <a:r>
              <a:rPr lang="en-GB" altLang="en-US" sz="1800" b="1" dirty="0">
                <a:latin typeface="Arial" panose="020B0604020202020204" pitchFamily="34" charset="0"/>
                <a:ea typeface="ヒラギノ角ゴ Pro W3"/>
              </a:rPr>
              <a:t>Poor Communication</a:t>
            </a:r>
            <a:r>
              <a:rPr lang="en-GB" altLang="en-US" sz="1800" dirty="0">
                <a:latin typeface="Arial" panose="020B0604020202020204" pitchFamily="34" charset="0"/>
                <a:ea typeface="ヒラギノ角ゴ Pro W3"/>
              </a:rPr>
              <a:t>: </a:t>
            </a:r>
            <a:r>
              <a:rPr lang="en-GB" alt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In ten DHRs, information was not shared, or communication was poor. This included examples of agencies not passing information to Children Services as well as CS not communication appropriately with parents – Surrey examples.</a:t>
            </a:r>
          </a:p>
          <a:p>
            <a:endParaRPr lang="en-GB" alt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GB" altLang="en-US" sz="18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Not referring to MARAC:</a:t>
            </a:r>
            <a:r>
              <a:rPr lang="en-GB" alt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In eight DHRs, there were issues with multi agency working including like the Police or Children Services not referring to / participating in the local MARAC.</a:t>
            </a:r>
          </a:p>
          <a:p>
            <a:endParaRPr lang="en-GB" alt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GB" altLang="en-US" sz="18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Not identifying children at risk</a:t>
            </a:r>
            <a:r>
              <a:rPr lang="en-GB" alt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 </a:t>
            </a:r>
            <a:r>
              <a:rPr lang="en-GB" altLang="en-US" sz="1800" dirty="0">
                <a:latin typeface="Arial" panose="020B0604020202020204" pitchFamily="34" charset="0"/>
                <a:ea typeface="ヒラギノ角ゴ Pro W3"/>
                <a:cs typeface="Arial" panose="020B0604020202020204" pitchFamily="34" charset="0"/>
              </a:rPr>
              <a:t>In six DHRs, agencies did not identify children at risk, either as the children of a victim, or as victims themselves</a:t>
            </a:r>
          </a:p>
          <a:p>
            <a:endParaRPr lang="en-GB" altLang="en-US" sz="1800" dirty="0">
              <a:solidFill>
                <a:srgbClr val="000000"/>
              </a:solidFill>
              <a:latin typeface="Arial" panose="020B0604020202020204" pitchFamily="34" charset="0"/>
              <a:ea typeface="MS Mincho" panose="02020609040205080304" pitchFamily="49" charset="-128"/>
            </a:endParaRPr>
          </a:p>
          <a:p>
            <a:r>
              <a:rPr lang="en-GB" altLang="en-US" sz="1800" b="1" dirty="0">
                <a:solidFill>
                  <a:srgbClr val="000000"/>
                </a:solidFill>
                <a:latin typeface="Arial" panose="020B0604020202020204" pitchFamily="34" charset="0"/>
                <a:ea typeface="MS Mincho" panose="02020609040205080304" pitchFamily="49" charset="-128"/>
              </a:rPr>
              <a:t>Collusion &amp; abuse of process: </a:t>
            </a:r>
            <a:r>
              <a:rPr lang="en-GB" altLang="en-US" sz="2800" dirty="0">
                <a:solidFill>
                  <a:srgbClr val="000000"/>
                </a:solidFill>
                <a:latin typeface="Arial" panose="020B0604020202020204" pitchFamily="34" charset="0"/>
                <a:ea typeface="ヒラギノ角ゴ Pro W3"/>
              </a:rPr>
              <a:t>In a DHR in Lambeth, the victim (</a:t>
            </a:r>
            <a:r>
              <a:rPr lang="en-GB" altLang="en-US" sz="2800" b="1" dirty="0">
                <a:solidFill>
                  <a:srgbClr val="002D72"/>
                </a:solidFill>
                <a:latin typeface="Arial" panose="020B0604020202020204" pitchFamily="34" charset="0"/>
                <a:ea typeface="ヒラギノ角ゴ Pro W3"/>
                <a:hlinkClick r:id="rId3"/>
              </a:rPr>
              <a:t>Sophia</a:t>
            </a:r>
            <a:r>
              <a:rPr lang="en-GB" altLang="en-US" sz="2800" dirty="0">
                <a:solidFill>
                  <a:srgbClr val="000000"/>
                </a:solidFill>
                <a:latin typeface="Arial" panose="020B0604020202020204" pitchFamily="34" charset="0"/>
                <a:ea typeface="ヒラギノ角ゴ Pro W3"/>
              </a:rPr>
              <a:t>) was contacted by Children’s Services as a result of an allegation by her ex-partner. The complaint itself was likely an example of ‘abuse of process’. That wasn’t recognised, in part because Children’s Services took an incident-based approach. But it was also clear that Children’s Services didn’t draw on the information known to other agencies – including the police, a domestic abuse service and schools. That was significant because those other agencies had part of the bigger picture of Sophia’s experiences, as well as the behaviour of the perpetrator. The result was that the case was assessed as low risk and closed</a:t>
            </a:r>
          </a:p>
          <a:p>
            <a:endParaRPr lang="en-GB" altLang="en-US" sz="2800" dirty="0">
              <a:solidFill>
                <a:srgbClr val="000000"/>
              </a:solidFill>
              <a:latin typeface="Arial" panose="020B0604020202020204" pitchFamily="34" charset="0"/>
              <a:ea typeface="MS Mincho" panose="02020609040205080304" pitchFamily="49" charset="-128"/>
            </a:endParaRPr>
          </a:p>
          <a:p>
            <a:r>
              <a:rPr lang="en-GB" altLang="en-US" sz="2800" b="1" dirty="0">
                <a:solidFill>
                  <a:srgbClr val="000000"/>
                </a:solidFill>
                <a:latin typeface="Arial" panose="020B0604020202020204" pitchFamily="34" charset="0"/>
                <a:ea typeface="MS Mincho" panose="02020609040205080304" pitchFamily="49" charset="-128"/>
              </a:rPr>
              <a:t>Parental alienation: </a:t>
            </a:r>
            <a:r>
              <a:rPr lang="en-GB" altLang="en-US" sz="2800" dirty="0">
                <a:solidFill>
                  <a:srgbClr val="000000"/>
                </a:solidFill>
                <a:latin typeface="Arial" panose="020B0604020202020204" pitchFamily="34" charset="0"/>
                <a:ea typeface="MS Mincho" panose="02020609040205080304" pitchFamily="49" charset="-128"/>
              </a:rPr>
              <a:t>Mothers accused or parental alienation wrongly – Sarah Healey. Perpetrators successfully alienation – Local case of Doris. </a:t>
            </a:r>
            <a:endParaRPr lang="en-GB" altLang="en-US" sz="1800" dirty="0">
              <a:solidFill>
                <a:srgbClr val="000000"/>
              </a:solidFill>
              <a:latin typeface="Arial" panose="020B0604020202020204" pitchFamily="34" charset="0"/>
              <a:ea typeface="MS Mincho" panose="02020609040205080304" pitchFamily="49" charset="-128"/>
            </a:endParaRPr>
          </a:p>
          <a:p>
            <a:endParaRPr lang="en-GB" altLang="en-US" sz="1800" dirty="0">
              <a:solidFill>
                <a:srgbClr val="000000"/>
              </a:solidFill>
              <a:latin typeface="Arial" panose="020B0604020202020204" pitchFamily="34" charset="0"/>
              <a:ea typeface="MS Mincho" panose="02020609040205080304" pitchFamily="49" charset="-128"/>
            </a:endParaRPr>
          </a:p>
          <a:p>
            <a:endParaRPr lang="en-GB" altLang="en-US" dirty="0">
              <a:ea typeface="ヒラギノ角ゴ Pro W3"/>
            </a:endParaRPr>
          </a:p>
        </p:txBody>
      </p:sp>
      <p:sp>
        <p:nvSpPr>
          <p:cNvPr id="40964" name="Slide Number Placeholder 3">
            <a:extLst>
              <a:ext uri="{FF2B5EF4-FFF2-40B4-BE49-F238E27FC236}">
                <a16:creationId xmlns:a16="http://schemas.microsoft.com/office/drawing/2014/main" id="{04478BBE-B080-43A5-B223-7E7B7D4E99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9544E066-B4A6-40A2-9747-811F87E57F40}" type="slidenum">
              <a:rPr lang="en-GB" altLang="en-US" smtClean="0"/>
              <a:pPr/>
              <a:t>14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8D35D22-B56E-4402-92A5-BEF90DCEBD2F}"/>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7512449-1B45-45EF-BC4D-32A2B09F7D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endParaRPr>
          </a:p>
        </p:txBody>
      </p:sp>
      <p:sp>
        <p:nvSpPr>
          <p:cNvPr id="38916" name="Slide Number Placeholder 3">
            <a:extLst>
              <a:ext uri="{FF2B5EF4-FFF2-40B4-BE49-F238E27FC236}">
                <a16:creationId xmlns:a16="http://schemas.microsoft.com/office/drawing/2014/main" id="{DD238221-9FF9-4722-B903-32709A921C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0DE3AD46-B0C8-42EF-8E89-F48AAFE64938}" type="slidenum">
              <a:rPr lang="en-GB" altLang="en-US" smtClean="0"/>
              <a:pPr/>
              <a:t>15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A60E40B-B806-4B2F-B6A9-B6825A30EED0}"/>
              </a:ext>
            </a:extLst>
          </p:cNvPr>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nchor="b"/>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lgn="r" eaLnBrk="1" hangingPunct="1">
              <a:spcBef>
                <a:spcPct val="0"/>
              </a:spcBef>
            </a:pPr>
            <a:fld id="{03B96F3F-834A-4273-BE90-B0C137A18077}" type="slidenum">
              <a:rPr lang="en-US" altLang="en-US">
                <a:latin typeface="Times New Roman" panose="02020603050405020304" pitchFamily="18" charset="0"/>
                <a:cs typeface="Arial" panose="020B0604020202020204" pitchFamily="34" charset="0"/>
              </a:rPr>
              <a:pPr algn="r" eaLnBrk="1" hangingPunct="1">
                <a:spcBef>
                  <a:spcPct val="0"/>
                </a:spcBef>
              </a:pPr>
              <a:t>20</a:t>
            </a:fld>
            <a:endParaRPr lang="en-US" altLang="en-US">
              <a:latin typeface="Times New Roman" panose="02020603050405020304" pitchFamily="18" charset="0"/>
              <a:cs typeface="Arial" panose="020B0604020202020204" pitchFamily="34" charset="0"/>
            </a:endParaRPr>
          </a:p>
        </p:txBody>
      </p:sp>
      <p:sp>
        <p:nvSpPr>
          <p:cNvPr id="24579" name="Rectangle 2">
            <a:extLst>
              <a:ext uri="{FF2B5EF4-FFF2-40B4-BE49-F238E27FC236}">
                <a16:creationId xmlns:a16="http://schemas.microsoft.com/office/drawing/2014/main" id="{CA7F47BF-7D68-4948-A002-6CF3A1F9508B}"/>
              </a:ext>
            </a:extLst>
          </p:cNvPr>
          <p:cNvSpPr>
            <a:spLocks noGrp="1" noRot="1" noChangeAspect="1" noChangeArrowheads="1" noTextEdit="1"/>
          </p:cNvSpPr>
          <p:nvPr>
            <p:ph type="sldImg"/>
          </p:nvPr>
        </p:nvSpPr>
        <p:spPr>
          <a:xfrm>
            <a:off x="92075" y="744538"/>
            <a:ext cx="6618288" cy="3724275"/>
          </a:xfrm>
          <a:ln/>
        </p:spPr>
      </p:sp>
      <p:sp>
        <p:nvSpPr>
          <p:cNvPr id="24580" name="Rectangle 3">
            <a:extLst>
              <a:ext uri="{FF2B5EF4-FFF2-40B4-BE49-F238E27FC236}">
                <a16:creationId xmlns:a16="http://schemas.microsoft.com/office/drawing/2014/main" id="{A07BC742-DAE7-4CA5-B1CD-1BEDE9982B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endParaRPr lang="en-US" altLang="en-US">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5682-14E7-4A7E-A470-BE081B069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55D83C-FB32-4A94-897C-9C24ADFA6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912B04-30C9-4B61-8EEB-F0E9AAD4C270}"/>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5" name="Footer Placeholder 4">
            <a:extLst>
              <a:ext uri="{FF2B5EF4-FFF2-40B4-BE49-F238E27FC236}">
                <a16:creationId xmlns:a16="http://schemas.microsoft.com/office/drawing/2014/main" id="{CEF78237-8C59-42AD-9D3E-0BEEB6CA84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83E3D7-EF1E-4369-BD37-F38DBFFDCEF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12939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0D8A-D75E-4080-9040-87CF4106D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AB24C-DC2E-4564-9AC1-113EB3B69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64C32-BE20-4257-ADDB-48EEF8FD4CAE}"/>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5" name="Footer Placeholder 4">
            <a:extLst>
              <a:ext uri="{FF2B5EF4-FFF2-40B4-BE49-F238E27FC236}">
                <a16:creationId xmlns:a16="http://schemas.microsoft.com/office/drawing/2014/main" id="{2B460FE3-60D6-49F4-BC31-8B5A92261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AAFE7-1807-4E6C-884F-6B63233BEBDC}"/>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16306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E323B-D912-4E05-8DCF-7891E6E58E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F96310-1F51-4CBF-A878-F5F4F47A8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6620F2-BD25-4200-A4B7-95E2B81B1715}"/>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5" name="Footer Placeholder 4">
            <a:extLst>
              <a:ext uri="{FF2B5EF4-FFF2-40B4-BE49-F238E27FC236}">
                <a16:creationId xmlns:a16="http://schemas.microsoft.com/office/drawing/2014/main" id="{C05F115E-FFF0-4D43-B4C8-AFCB42471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68FF5-6BD5-4A3E-A2ED-CDEECF99C738}"/>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4383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2" y="2130426"/>
            <a:ext cx="11041227" cy="1470025"/>
          </a:xfrm>
          <a:prstGeom prst="rect">
            <a:avLst/>
          </a:prstGeom>
        </p:spPr>
        <p:txBody>
          <a:bodyPr/>
          <a:lstStyle>
            <a:lvl1pPr>
              <a:defRPr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8789388-BE9C-4419-8E3B-FBDA5B94990E}" type="datetime1">
              <a:rPr lang="en-GB" smtClean="0"/>
              <a:t>10/06/2021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80993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3E3DA78-0DA9-4630-89DF-3B2BEE92CEB2}" type="datetime1">
              <a:rPr lang="en-GB" smtClean="0"/>
              <a:t>10/06/2021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7780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49"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solidFill>
                  <a:schemeClr val="tx1">
                    <a:tint val="75000"/>
                  </a:schemeClr>
                </a:solidFill>
              </a:defRPr>
            </a:lvl1pPr>
            <a:lvl2pPr marL="544211" indent="0">
              <a:buNone/>
              <a:defRPr sz="2150">
                <a:solidFill>
                  <a:schemeClr val="tx1">
                    <a:tint val="75000"/>
                  </a:schemeClr>
                </a:solidFill>
              </a:defRPr>
            </a:lvl2pPr>
            <a:lvl3pPr marL="1088421" indent="0">
              <a:buNone/>
              <a:defRPr sz="1900">
                <a:solidFill>
                  <a:schemeClr val="tx1">
                    <a:tint val="75000"/>
                  </a:schemeClr>
                </a:solidFill>
              </a:defRPr>
            </a:lvl3pPr>
            <a:lvl4pPr marL="1632632" indent="0">
              <a:buNone/>
              <a:defRPr sz="1650">
                <a:solidFill>
                  <a:schemeClr val="tx1">
                    <a:tint val="75000"/>
                  </a:schemeClr>
                </a:solidFill>
              </a:defRPr>
            </a:lvl4pPr>
            <a:lvl5pPr marL="2176843" indent="0">
              <a:buNone/>
              <a:defRPr sz="1650">
                <a:solidFill>
                  <a:schemeClr val="tx1">
                    <a:tint val="75000"/>
                  </a:schemeClr>
                </a:solidFill>
              </a:defRPr>
            </a:lvl5pPr>
            <a:lvl6pPr marL="2721053" indent="0">
              <a:buNone/>
              <a:defRPr sz="1650">
                <a:solidFill>
                  <a:schemeClr val="tx1">
                    <a:tint val="75000"/>
                  </a:schemeClr>
                </a:solidFill>
              </a:defRPr>
            </a:lvl6pPr>
            <a:lvl7pPr marL="3265264" indent="0">
              <a:buNone/>
              <a:defRPr sz="1650">
                <a:solidFill>
                  <a:schemeClr val="tx1">
                    <a:tint val="75000"/>
                  </a:schemeClr>
                </a:solidFill>
              </a:defRPr>
            </a:lvl7pPr>
            <a:lvl8pPr marL="3809474" indent="0">
              <a:buNone/>
              <a:defRPr sz="1650">
                <a:solidFill>
                  <a:schemeClr val="tx1">
                    <a:tint val="75000"/>
                  </a:schemeClr>
                </a:solidFill>
              </a:defRPr>
            </a:lvl8pPr>
            <a:lvl9pPr marL="4353685"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A0F324C-FA46-4043-B55B-CFAE7F15193F}" type="datetime1">
              <a:rPr lang="en-GB" smtClean="0"/>
              <a:t>10/06/2021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09055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20BB74E-60FA-4D08-A5CB-E9B96BD66D86}" type="datetime1">
              <a:rPr lang="en-GB" smtClean="0"/>
              <a:t>10/06/2021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6170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0A6AE9C-F6B4-4D4A-85E8-AF6C57758802}" type="datetime1">
              <a:rPr lang="en-GB" smtClean="0"/>
              <a:t>10/06/2021</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5839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333232B-587C-4E67-8028-C664BB6306F8}" type="datetime1">
              <a:rPr lang="en-GB" smtClean="0"/>
              <a:t>10/06/2021</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38456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BBBDD46-AEC0-4AA5-B176-C61CC79C541D}" type="datetime1">
              <a:rPr lang="en-GB" smtClean="0"/>
              <a:t>10/06/2021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76109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799"/>
            </a:lvl1pPr>
            <a:lvl2pPr>
              <a:defRPr sz="3349"/>
            </a:lvl2pPr>
            <a:lvl3pPr>
              <a:defRPr sz="284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A33093-D01C-4BD5-9DC8-6DF40C8DDD2D}" type="datetime1">
              <a:rPr lang="en-GB" smtClean="0"/>
              <a:t>10/06/2021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94099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2690-9B61-4816-BDE9-A89B7D0084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BC0EC9-9F36-4350-B33D-555A1DD11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8B5FF-2D5A-4A1E-B5B8-225E0849DBD6}"/>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5" name="Footer Placeholder 4">
            <a:extLst>
              <a:ext uri="{FF2B5EF4-FFF2-40B4-BE49-F238E27FC236}">
                <a16:creationId xmlns:a16="http://schemas.microsoft.com/office/drawing/2014/main" id="{D840772E-12CD-44DA-9507-0881F5AD2F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C0CB7-9622-4BA7-BF71-F221A9D1292C}"/>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3208854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799"/>
            </a:lvl1pPr>
            <a:lvl2pPr marL="544211" indent="0">
              <a:buNone/>
              <a:defRPr sz="3349"/>
            </a:lvl2pPr>
            <a:lvl3pPr marL="1088421" indent="0">
              <a:buNone/>
              <a:defRPr sz="2849"/>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GB"/>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82F12E9-0DC7-46D6-B592-9D3940472787}" type="datetime1">
              <a:rPr lang="en-GB" smtClean="0"/>
              <a:t>10/06/2021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94695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5AB79E-1663-4104-9985-D7B2AA47B709}" type="datetime1">
              <a:rPr lang="en-GB" smtClean="0"/>
              <a:t>10/06/2021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61947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5368BCF-DCB6-478C-8F42-D5986B29BDEF}" type="datetime1">
              <a:rPr lang="en-GB" smtClean="0"/>
              <a:t>10/06/2021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4168561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15C9-099A-452A-9656-A329525E7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46A317-508F-4F94-A502-3E34865D1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4F8CB7-3BCC-44EE-B4D0-4EA158A37A74}"/>
              </a:ext>
            </a:extLst>
          </p:cNvPr>
          <p:cNvSpPr>
            <a:spLocks noGrp="1"/>
          </p:cNvSpPr>
          <p:nvPr>
            <p:ph type="dt" sz="half" idx="10"/>
          </p:nvPr>
        </p:nvSpPr>
        <p:spPr/>
        <p:txBody>
          <a:bodyPr/>
          <a:lstStyle/>
          <a:p>
            <a:fld id="{22252297-E9BA-403A-B6E9-B061985182F7}" type="datetimeFigureOut">
              <a:rPr lang="en-GB" smtClean="0"/>
              <a:t>10/06/2021</a:t>
            </a:fld>
            <a:endParaRPr lang="en-GB"/>
          </a:p>
        </p:txBody>
      </p:sp>
      <p:sp>
        <p:nvSpPr>
          <p:cNvPr id="5" name="Footer Placeholder 4">
            <a:extLst>
              <a:ext uri="{FF2B5EF4-FFF2-40B4-BE49-F238E27FC236}">
                <a16:creationId xmlns:a16="http://schemas.microsoft.com/office/drawing/2014/main" id="{2DB39E86-83AF-43A4-AAF5-025C71475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C3AE3-051D-4CEE-8D4B-D2F5C83F580F}"/>
              </a:ext>
            </a:extLst>
          </p:cNvPr>
          <p:cNvSpPr>
            <a:spLocks noGrp="1"/>
          </p:cNvSpPr>
          <p:nvPr>
            <p:ph type="sldNum" sz="quarter" idx="12"/>
          </p:nvPr>
        </p:nvSpPr>
        <p:spPr/>
        <p:txBody>
          <a:bodyPr/>
          <a:lstStyle/>
          <a:p>
            <a:fld id="{DC9C0E3F-B810-429B-BE4C-F600747BF38D}" type="slidenum">
              <a:rPr lang="en-GB" smtClean="0"/>
              <a:t>‹#›</a:t>
            </a:fld>
            <a:endParaRPr lang="en-GB"/>
          </a:p>
        </p:txBody>
      </p:sp>
    </p:spTree>
    <p:extLst>
      <p:ext uri="{BB962C8B-B14F-4D97-AF65-F5344CB8AC3E}">
        <p14:creationId xmlns:p14="http://schemas.microsoft.com/office/powerpoint/2010/main" val="414160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E2FFB64-1560-48B9-B29E-8EACCE691D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45134" y="4581526"/>
            <a:ext cx="222673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618067"/>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
        <p:nvSpPr>
          <p:cNvPr id="13" name="Text Placeholder 12"/>
          <p:cNvSpPr>
            <a:spLocks noGrp="1"/>
          </p:cNvSpPr>
          <p:nvPr>
            <p:ph type="body" sz="quarter" idx="10"/>
          </p:nvPr>
        </p:nvSpPr>
        <p:spPr>
          <a:xfrm>
            <a:off x="3600451" y="6524625"/>
            <a:ext cx="5088467" cy="217488"/>
          </a:xfrm>
        </p:spPr>
        <p:txBody>
          <a:bodyPr/>
          <a:lstStyle>
            <a:lvl1pPr marL="0" indent="0">
              <a:buNone/>
              <a:defRPr sz="1000"/>
            </a:lvl1pPr>
          </a:lstStyle>
          <a:p>
            <a:pPr lvl="0"/>
            <a:r>
              <a:rPr lang="en-US"/>
              <a:t>Click to edit Master text styles</a:t>
            </a:r>
          </a:p>
        </p:txBody>
      </p:sp>
    </p:spTree>
    <p:extLst>
      <p:ext uri="{BB962C8B-B14F-4D97-AF65-F5344CB8AC3E}">
        <p14:creationId xmlns:p14="http://schemas.microsoft.com/office/powerpoint/2010/main" val="2912336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6/10/2021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68762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6/10/2021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25340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6/10/2021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23103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6/10/2021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17931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6/10/2021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96731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0AC1-57EA-4B02-824F-A4471895C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80E55D-0679-4AE4-82E3-0A56F0DF5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ECE34-5482-47AA-BAE8-A1E8305528B2}"/>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5" name="Footer Placeholder 4">
            <a:extLst>
              <a:ext uri="{FF2B5EF4-FFF2-40B4-BE49-F238E27FC236}">
                <a16:creationId xmlns:a16="http://schemas.microsoft.com/office/drawing/2014/main" id="{5D19A59C-2D88-4E4A-867B-8B0190FA3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6D71C-CCA2-468C-AFD9-B919EDEC826E}"/>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74327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36E7-4DC5-4D9E-AE4C-09854834E5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85E536-ECF8-4F3A-9992-448F8C1EB6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43696C-ADCB-421C-94A1-EBA17B615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E21B07-B607-4E9D-8AB5-CF91CC1F7C58}"/>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6" name="Footer Placeholder 5">
            <a:extLst>
              <a:ext uri="{FF2B5EF4-FFF2-40B4-BE49-F238E27FC236}">
                <a16:creationId xmlns:a16="http://schemas.microsoft.com/office/drawing/2014/main" id="{C37A3880-1391-4BAE-B264-5F7034FE0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9554FC-2785-4A50-BF0A-0B1663ADFF94}"/>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28602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EDD-00B9-4E52-8B50-0D75630CB0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C5455-B54C-48C6-938B-0BBFF4E38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86B4E-4256-4744-954B-881672409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DCAD9E-CEC9-4244-A0F7-C1D1D3F5F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08247-48AD-4C9C-8D28-104C6B714F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AE254F-33A7-41AE-8602-CD03C229A79D}"/>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8" name="Footer Placeholder 7">
            <a:extLst>
              <a:ext uri="{FF2B5EF4-FFF2-40B4-BE49-F238E27FC236}">
                <a16:creationId xmlns:a16="http://schemas.microsoft.com/office/drawing/2014/main" id="{1AC3D222-7D7A-417B-BA4D-3458663311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7BD1A0-A0CB-49B8-8998-EDCC112A856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9080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272F-C420-4022-831E-02722E0F0B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131989-C2F8-452C-A4B2-A99478ADECD5}"/>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4" name="Footer Placeholder 3">
            <a:extLst>
              <a:ext uri="{FF2B5EF4-FFF2-40B4-BE49-F238E27FC236}">
                <a16:creationId xmlns:a16="http://schemas.microsoft.com/office/drawing/2014/main" id="{5AC517BF-2A21-4B3A-97AD-49E0B1819C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B53059-298C-413F-8D35-98CF499CF0F7}"/>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6134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8BC6D-40DA-42C3-A818-A0EE6642C199}"/>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3" name="Footer Placeholder 2">
            <a:extLst>
              <a:ext uri="{FF2B5EF4-FFF2-40B4-BE49-F238E27FC236}">
                <a16:creationId xmlns:a16="http://schemas.microsoft.com/office/drawing/2014/main" id="{E83134FA-3BD3-41D6-9DEA-CB81691AC6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3FE037-B0A0-459F-B33D-969A076D1B9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57070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C74E-E2FD-470F-A839-1DB5F6886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1AE722-12BA-43D1-9062-D4D9AF1B7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1E4234-B75E-4667-893B-A03CB702C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450C1-4F8F-4E1A-B221-17063A4F22EE}"/>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6" name="Footer Placeholder 5">
            <a:extLst>
              <a:ext uri="{FF2B5EF4-FFF2-40B4-BE49-F238E27FC236}">
                <a16:creationId xmlns:a16="http://schemas.microsoft.com/office/drawing/2014/main" id="{177B0D8D-8004-4089-83FB-3A07D13CEE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1CD8F-4056-4995-84D6-AD8C3ADD9BD0}"/>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36909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3711-AED3-4AFD-94BF-F6FBD5D42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8A47A-5203-469D-A76A-93AF09035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724269-F597-41DD-AE82-7619B7302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64C32-21FD-4DA2-9CFF-75217DBEC64F}"/>
              </a:ext>
            </a:extLst>
          </p:cNvPr>
          <p:cNvSpPr>
            <a:spLocks noGrp="1"/>
          </p:cNvSpPr>
          <p:nvPr>
            <p:ph type="dt" sz="half" idx="10"/>
          </p:nvPr>
        </p:nvSpPr>
        <p:spPr/>
        <p:txBody>
          <a:bodyPr/>
          <a:lstStyle/>
          <a:p>
            <a:fld id="{981DDD41-E765-4C52-8162-A09F9279A407}" type="datetimeFigureOut">
              <a:rPr lang="en-GB" smtClean="0"/>
              <a:t>10/06/2021</a:t>
            </a:fld>
            <a:endParaRPr lang="en-GB"/>
          </a:p>
        </p:txBody>
      </p:sp>
      <p:sp>
        <p:nvSpPr>
          <p:cNvPr id="6" name="Footer Placeholder 5">
            <a:extLst>
              <a:ext uri="{FF2B5EF4-FFF2-40B4-BE49-F238E27FC236}">
                <a16:creationId xmlns:a16="http://schemas.microsoft.com/office/drawing/2014/main" id="{0FFE9A93-FC5F-405F-B27E-3D67A54DD8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B056A-DE20-422C-A9BA-CC19F2FE17EB}"/>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154525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12757-085A-44DA-BBB9-B5EB6BF7F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547EAC-5B2D-4794-BF32-F1B8733D0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A3E797-8607-4872-97C5-279990471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DDD41-E765-4C52-8162-A09F9279A407}" type="datetimeFigureOut">
              <a:rPr lang="en-GB" smtClean="0"/>
              <a:t>10/06/2021</a:t>
            </a:fld>
            <a:endParaRPr lang="en-GB"/>
          </a:p>
        </p:txBody>
      </p:sp>
      <p:sp>
        <p:nvSpPr>
          <p:cNvPr id="5" name="Footer Placeholder 4">
            <a:extLst>
              <a:ext uri="{FF2B5EF4-FFF2-40B4-BE49-F238E27FC236}">
                <a16:creationId xmlns:a16="http://schemas.microsoft.com/office/drawing/2014/main" id="{9E931EE0-18E8-4624-AEF6-00683ADB6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2A28F0-F499-44AA-923A-55E5F7A60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01ABE-B46E-428F-AC26-FB474D2E0CFE}" type="slidenum">
              <a:rPr lang="en-GB" smtClean="0"/>
              <a:t>‹#›</a:t>
            </a:fld>
            <a:endParaRPr lang="en-GB"/>
          </a:p>
        </p:txBody>
      </p:sp>
    </p:spTree>
    <p:extLst>
      <p:ext uri="{BB962C8B-B14F-4D97-AF65-F5344CB8AC3E}">
        <p14:creationId xmlns:p14="http://schemas.microsoft.com/office/powerpoint/2010/main" val="733593785"/>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cademy powerpoint 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229602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88421" rtl="0" eaLnBrk="1" latinLnBrk="0" hangingPunct="1">
        <a:spcBef>
          <a:spcPct val="0"/>
        </a:spcBef>
        <a:buNone/>
        <a:defRPr sz="5249" b="1" kern="1200" baseline="0">
          <a:solidFill>
            <a:schemeClr val="tx1"/>
          </a:solidFill>
          <a:latin typeface="Arial" pitchFamily="34" charset="0"/>
          <a:ea typeface="+mj-ea"/>
          <a:cs typeface="Arial" pitchFamily="34" charset="0"/>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Arial" pitchFamily="34" charset="0"/>
          <a:ea typeface="+mn-ea"/>
          <a:cs typeface="Arial" pitchFamily="34" charset="0"/>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Arial" pitchFamily="34" charset="0"/>
          <a:ea typeface="+mn-ea"/>
          <a:cs typeface="Arial" pitchFamily="34" charset="0"/>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Arial" pitchFamily="34" charset="0"/>
          <a:ea typeface="+mn-ea"/>
          <a:cs typeface="Arial" pitchFamily="34" charset="0"/>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8012B-7388-4812-945E-D5554A447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AAC61-55FA-4A26-BEF4-BAC55C24F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D25A5-931C-41CE-B491-60BA48082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52297-E9BA-403A-B6E9-B061985182F7}" type="datetimeFigureOut">
              <a:rPr lang="en-GB" smtClean="0"/>
              <a:t>10/06/2021</a:t>
            </a:fld>
            <a:endParaRPr lang="en-GB"/>
          </a:p>
        </p:txBody>
      </p:sp>
      <p:sp>
        <p:nvSpPr>
          <p:cNvPr id="5" name="Footer Placeholder 4">
            <a:extLst>
              <a:ext uri="{FF2B5EF4-FFF2-40B4-BE49-F238E27FC236}">
                <a16:creationId xmlns:a16="http://schemas.microsoft.com/office/drawing/2014/main" id="{4A7B7EFC-BCF5-432C-8C9D-B15D5FD65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E0A737-CAEE-4640-BEEF-CB2F44CA9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C0E3F-B810-429B-BE4C-F600747BF38D}" type="slidenum">
              <a:rPr lang="en-GB" smtClean="0"/>
              <a:t>‹#›</a:t>
            </a:fld>
            <a:endParaRPr lang="en-GB"/>
          </a:p>
        </p:txBody>
      </p:sp>
    </p:spTree>
    <p:extLst>
      <p:ext uri="{BB962C8B-B14F-4D97-AF65-F5344CB8AC3E}">
        <p14:creationId xmlns:p14="http://schemas.microsoft.com/office/powerpoint/2010/main" val="57393460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6/10/2021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31278434"/>
      </p:ext>
    </p:extLst>
  </p:cSld>
  <p:clrMap bg1="lt1" tx1="dk1" bg2="lt2" tx2="dk2" accent1="accent1" accent2="accent2" accent3="accent3" accent4="accent4" accent5="accent5" accent6="accent6" hlink="hlink" folHlink="folHlink"/>
  <p:sldLayoutIdLst>
    <p:sldLayoutId id="2147483700" r:id="rId1"/>
    <p:sldLayoutId id="2147483694" r:id="rId2"/>
    <p:sldLayoutId id="2147483691" r:id="rId3"/>
    <p:sldLayoutId id="2147483689" r:id="rId4"/>
    <p:sldLayoutId id="2147483693" r:id="rId5"/>
    <p:sldLayoutId id="2147483688" r:id="rId6"/>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www.surreyscp.org.uk/wp-content/uploads/2021/05/SSCP-Final-Neglect-Strategy-2021-2023-1.pdf" TargetMode="External"/><Relationship Id="rId7" Type="http://schemas.openxmlformats.org/officeDocument/2006/relationships/image" Target="../media/image3.png"/><Relationship Id="rId2" Type="http://schemas.openxmlformats.org/officeDocument/2006/relationships/hyperlink" Target="https://www.surreyscp.org.uk/" TargetMode="External"/><Relationship Id="rId1" Type="http://schemas.openxmlformats.org/officeDocument/2006/relationships/slideLayout" Target="../slideLayouts/slideLayout3.xml"/><Relationship Id="rId6" Type="http://schemas.openxmlformats.org/officeDocument/2006/relationships/hyperlink" Target="mailto:cspa@surreycc.gov.uk" TargetMode="External"/><Relationship Id="rId5" Type="http://schemas.openxmlformats.org/officeDocument/2006/relationships/hyperlink" Target="https://www.surreycc.gov.uk/social-care-and-health/childrens-social-care/early-help" TargetMode="External"/><Relationship Id="rId4" Type="http://schemas.openxmlformats.org/officeDocument/2006/relationships/hyperlink" Target="https://www.surreyscp.org.uk/wp-content/uploads/2021/05/Neglect-Strategy-on-a-page-April-2021.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hyperlink" Target="https://www.yoursanctuary.org.uk/" TargetMode="Externa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brewminate.com/empathy-what-it-is-what-it-isnt-and-how-to-harness-it-for-kindness-and-compassion/" TargetMode="External"/><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ideo" Target="https://www.youtube.com/embed/0X8gsyk0Dv8?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urreyscp.org.uk/resources/neglect-risk-assessment-tools-general-guidance/" TargetMode="External"/><Relationship Id="rId2" Type="http://schemas.openxmlformats.org/officeDocument/2006/relationships/hyperlink" Target="https://www.surreyscp.org.uk/wp-content/uploads/2021/02/Graded-Care-Profile2-FAQs.pdf"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youtube.com/watch?v=tVE3bgHOn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eb.microsoftstream.com/embed/video/cd34cf07-4140-4d97-9e4e-4108432cb067?autoplay=false&amp;showinfo=true&amp;app=powerpoint&amp;appPlatform=win32&amp;hostCorrelationId=b1f93ae6-c578-4f06-a664-9af0d5571636"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www.surreycc.gov.uk/people-and-community/family-information-servic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surreycoun.plateau.com/learning/user/portal.do?siteID=SCA&amp;landingPage=login"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488C4-B360-4B27-82E0-CC2020F4503A}"/>
              </a:ext>
            </a:extLst>
          </p:cNvPr>
          <p:cNvPicPr>
            <a:picLocks noChangeAspect="1"/>
          </p:cNvPicPr>
          <p:nvPr/>
        </p:nvPicPr>
        <p:blipFill>
          <a:blip r:embed="rId2"/>
          <a:stretch>
            <a:fillRect/>
          </a:stretch>
        </p:blipFill>
        <p:spPr>
          <a:xfrm>
            <a:off x="567588" y="985520"/>
            <a:ext cx="10766592" cy="3423920"/>
          </a:xfrm>
          <a:prstGeom prst="rect">
            <a:avLst/>
          </a:prstGeom>
        </p:spPr>
      </p:pic>
      <p:sp>
        <p:nvSpPr>
          <p:cNvPr id="5" name="TextBox 4">
            <a:extLst>
              <a:ext uri="{FF2B5EF4-FFF2-40B4-BE49-F238E27FC236}">
                <a16:creationId xmlns:a16="http://schemas.microsoft.com/office/drawing/2014/main" id="{05364D18-1CA9-4485-B990-31F0DB8F2F15}"/>
              </a:ext>
            </a:extLst>
          </p:cNvPr>
          <p:cNvSpPr txBox="1"/>
          <p:nvPr/>
        </p:nvSpPr>
        <p:spPr>
          <a:xfrm>
            <a:off x="3769360" y="4980186"/>
            <a:ext cx="6035040" cy="584775"/>
          </a:xfrm>
          <a:prstGeom prst="rect">
            <a:avLst/>
          </a:prstGeom>
          <a:noFill/>
        </p:spPr>
        <p:txBody>
          <a:bodyPr wrap="square" rtlCol="0">
            <a:spAutoFit/>
          </a:bodyPr>
          <a:lstStyle/>
          <a:p>
            <a:r>
              <a:rPr lang="en-GB" sz="3200" dirty="0"/>
              <a:t>We will be with you shortly</a:t>
            </a:r>
            <a:r>
              <a:rPr lang="en-GB" dirty="0"/>
              <a:t>.</a:t>
            </a:r>
          </a:p>
        </p:txBody>
      </p:sp>
    </p:spTree>
    <p:extLst>
      <p:ext uri="{BB962C8B-B14F-4D97-AF65-F5344CB8AC3E}">
        <p14:creationId xmlns:p14="http://schemas.microsoft.com/office/powerpoint/2010/main" val="99202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ame 139">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Title 1">
            <a:extLst>
              <a:ext uri="{FF2B5EF4-FFF2-40B4-BE49-F238E27FC236}">
                <a16:creationId xmlns:a16="http://schemas.microsoft.com/office/drawing/2014/main" id="{C4D7DAC9-9436-4F03-B996-285D6C9B8FF6}"/>
              </a:ext>
            </a:extLst>
          </p:cNvPr>
          <p:cNvSpPr>
            <a:spLocks noGrp="1" noChangeArrowheads="1"/>
          </p:cNvSpPr>
          <p:nvPr>
            <p:ph type="title"/>
          </p:nvPr>
        </p:nvSpPr>
        <p:spPr>
          <a:xfrm>
            <a:off x="838201" y="609600"/>
            <a:ext cx="3200400" cy="5567363"/>
          </a:xfrm>
        </p:spPr>
        <p:txBody>
          <a:bodyPr anchor="ctr">
            <a:normAutofit/>
          </a:bodyPr>
          <a:lstStyle/>
          <a:p>
            <a:r>
              <a:rPr lang="en-GB" altLang="en-US"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Parenting Capacity &amp; DA</a:t>
            </a:r>
          </a:p>
        </p:txBody>
      </p:sp>
      <p:graphicFrame>
        <p:nvGraphicFramePr>
          <p:cNvPr id="79877" name="Content Placeholder 2">
            <a:extLst>
              <a:ext uri="{FF2B5EF4-FFF2-40B4-BE49-F238E27FC236}">
                <a16:creationId xmlns:a16="http://schemas.microsoft.com/office/drawing/2014/main" id="{7BE6BAFB-8EAA-48D6-B215-CB828C6E8391}"/>
              </a:ext>
            </a:extLst>
          </p:cNvPr>
          <p:cNvGraphicFramePr>
            <a:graphicFrameLocks noGrp="1"/>
          </p:cNvGraphicFramePr>
          <p:nvPr>
            <p:ph idx="1"/>
          </p:nvPr>
        </p:nvGraphicFramePr>
        <p:xfrm>
          <a:off x="4208015" y="442611"/>
          <a:ext cx="7323337" cy="597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80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Frame 13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0" name="Rectangle 139">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2" name="Rectangle 141">
            <a:extLst>
              <a:ext uri="{FF2B5EF4-FFF2-40B4-BE49-F238E27FC236}">
                <a16:creationId xmlns:a16="http://schemas.microsoft.com/office/drawing/2014/main" id="{5B0E521E-8528-4E92-8B8C-67ED5C5BD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a:extLst>
              <a:ext uri="{FF2B5EF4-FFF2-40B4-BE49-F238E27FC236}">
                <a16:creationId xmlns:a16="http://schemas.microsoft.com/office/drawing/2014/main" id="{F097499C-1674-4A33-BAFD-70C190D38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Title 1">
            <a:extLst>
              <a:ext uri="{FF2B5EF4-FFF2-40B4-BE49-F238E27FC236}">
                <a16:creationId xmlns:a16="http://schemas.microsoft.com/office/drawing/2014/main" id="{570A723C-EF12-4531-A34E-50E78BE833FA}"/>
              </a:ext>
            </a:extLst>
          </p:cNvPr>
          <p:cNvSpPr>
            <a:spLocks noGrp="1" noChangeArrowheads="1"/>
          </p:cNvSpPr>
          <p:nvPr>
            <p:ph type="title"/>
          </p:nvPr>
        </p:nvSpPr>
        <p:spPr>
          <a:xfrm>
            <a:off x="520147" y="-404192"/>
            <a:ext cx="4448175" cy="5567363"/>
          </a:xfrm>
        </p:spPr>
        <p:txBody>
          <a:bodyPr anchor="ctr">
            <a:normAutofit/>
          </a:bodyPr>
          <a:lstStyle/>
          <a:p>
            <a:r>
              <a:rPr lang="en-GB" altLang="en-US" sz="5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Impact of CCB on children </a:t>
            </a:r>
          </a:p>
        </p:txBody>
      </p:sp>
      <p:graphicFrame>
        <p:nvGraphicFramePr>
          <p:cNvPr id="58373" name="Content Placeholder 2">
            <a:extLst>
              <a:ext uri="{FF2B5EF4-FFF2-40B4-BE49-F238E27FC236}">
                <a16:creationId xmlns:a16="http://schemas.microsoft.com/office/drawing/2014/main" id="{84D064E7-B9A6-46E0-8614-F8F53C1F7B00}"/>
              </a:ext>
            </a:extLst>
          </p:cNvPr>
          <p:cNvGraphicFramePr>
            <a:graphicFrameLocks noGrp="1"/>
          </p:cNvGraphicFramePr>
          <p:nvPr>
            <p:ph idx="1"/>
          </p:nvPr>
        </p:nvGraphicFramePr>
        <p:xfrm>
          <a:off x="4422914" y="609600"/>
          <a:ext cx="6930886" cy="556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1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A7C296B-924E-463B-98B2-E77B6DDC2A89}"/>
              </a:ext>
            </a:extLst>
          </p:cNvPr>
          <p:cNvSpPr>
            <a:spLocks noGrp="1" noChangeArrowheads="1"/>
          </p:cNvSpPr>
          <p:nvPr>
            <p:ph type="title"/>
          </p:nvPr>
        </p:nvSpPr>
        <p:spPr/>
        <p:txBody>
          <a:bodyPr/>
          <a:lstStyle/>
          <a:p>
            <a:pPr algn="ctr"/>
            <a:r>
              <a:rPr lang="en-GB" altLang="en-US" b="1" dirty="0">
                <a:latin typeface="Arial" panose="020B0604020202020204" pitchFamily="34" charset="0"/>
                <a:cs typeface="Arial" panose="020B0604020202020204" pitchFamily="34" charset="0"/>
              </a:rPr>
              <a:t>The Roles of the Child Survivor</a:t>
            </a:r>
          </a:p>
        </p:txBody>
      </p:sp>
      <p:graphicFrame>
        <p:nvGraphicFramePr>
          <p:cNvPr id="48133" name="Content Placeholder 2">
            <a:extLst>
              <a:ext uri="{FF2B5EF4-FFF2-40B4-BE49-F238E27FC236}">
                <a16:creationId xmlns:a16="http://schemas.microsoft.com/office/drawing/2014/main" id="{FCF9B269-8516-487C-9306-43F4B83C8D1E}"/>
              </a:ext>
            </a:extLst>
          </p:cNvPr>
          <p:cNvGraphicFramePr>
            <a:graphicFrameLocks noGrp="1"/>
          </p:cNvGraphicFramePr>
          <p:nvPr>
            <p:ph idx="1"/>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64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6582-78BC-42D5-9F87-395DA01C818C}"/>
              </a:ext>
            </a:extLst>
          </p:cNvPr>
          <p:cNvSpPr>
            <a:spLocks noGrp="1"/>
          </p:cNvSpPr>
          <p:nvPr>
            <p:ph type="title"/>
          </p:nvPr>
        </p:nvSpPr>
        <p:spPr>
          <a:xfrm>
            <a:off x="838199" y="494606"/>
            <a:ext cx="10515600" cy="1325563"/>
          </a:xfrm>
        </p:spPr>
        <p:txBody>
          <a:bodyPr/>
          <a:lstStyle/>
          <a:p>
            <a:pPr algn="ctr"/>
            <a:r>
              <a:rPr lang="en-GB" b="1" dirty="0">
                <a:latin typeface="Arial" panose="020B0604020202020204" pitchFamily="34" charset="0"/>
                <a:cs typeface="Arial" panose="020B0604020202020204" pitchFamily="34" charset="0"/>
              </a:rPr>
              <a:t>Be Trauma Informed</a:t>
            </a:r>
          </a:p>
        </p:txBody>
      </p:sp>
      <p:sp>
        <p:nvSpPr>
          <p:cNvPr id="3" name="Content Placeholder 2">
            <a:extLst>
              <a:ext uri="{FF2B5EF4-FFF2-40B4-BE49-F238E27FC236}">
                <a16:creationId xmlns:a16="http://schemas.microsoft.com/office/drawing/2014/main" id="{2B4EF504-0332-4117-BF2D-34601E9E4528}"/>
              </a:ext>
            </a:extLst>
          </p:cNvPr>
          <p:cNvSpPr>
            <a:spLocks noGrp="1"/>
          </p:cNvSpPr>
          <p:nvPr>
            <p:ph sz="half" idx="1"/>
          </p:nvPr>
        </p:nvSpPr>
        <p:spPr>
          <a:xfrm>
            <a:off x="838201" y="1728926"/>
            <a:ext cx="5181600" cy="4119563"/>
          </a:xfrm>
        </p:spPr>
        <p:txBody>
          <a:bodyPr>
            <a:normAutofit lnSpcReduction="10000"/>
          </a:bodyPr>
          <a:lstStyle/>
          <a:p>
            <a:r>
              <a:rPr lang="en-GB" b="1" dirty="0"/>
              <a:t>Uninformed</a:t>
            </a:r>
          </a:p>
          <a:p>
            <a:r>
              <a:rPr lang="en-GB" sz="2000" dirty="0"/>
              <a:t>They have ADHD</a:t>
            </a:r>
          </a:p>
          <a:p>
            <a:r>
              <a:rPr lang="en-GB" sz="2000" dirty="0"/>
              <a:t>They have an anger management problem</a:t>
            </a:r>
          </a:p>
          <a:p>
            <a:r>
              <a:rPr lang="en-GB" sz="2000" dirty="0"/>
              <a:t>They are disruptive</a:t>
            </a:r>
          </a:p>
          <a:p>
            <a:r>
              <a:rPr lang="en-GB" sz="2000" dirty="0"/>
              <a:t>They have poor coping skills</a:t>
            </a:r>
          </a:p>
          <a:p>
            <a:r>
              <a:rPr lang="en-GB" sz="2000" dirty="0"/>
              <a:t>Don’t talk about it</a:t>
            </a:r>
          </a:p>
          <a:p>
            <a:r>
              <a:rPr lang="en-GB" sz="2000" dirty="0"/>
              <a:t>They are permanently damaged</a:t>
            </a:r>
          </a:p>
          <a:p>
            <a:r>
              <a:rPr lang="en-GB" sz="2000" dirty="0"/>
              <a:t>They need consequences</a:t>
            </a:r>
          </a:p>
          <a:p>
            <a:endParaRPr lang="en-GB" sz="2000" dirty="0"/>
          </a:p>
          <a:p>
            <a:endParaRPr lang="en-GB" sz="2000" dirty="0"/>
          </a:p>
        </p:txBody>
      </p:sp>
      <p:sp>
        <p:nvSpPr>
          <p:cNvPr id="4" name="Content Placeholder 3">
            <a:extLst>
              <a:ext uri="{FF2B5EF4-FFF2-40B4-BE49-F238E27FC236}">
                <a16:creationId xmlns:a16="http://schemas.microsoft.com/office/drawing/2014/main" id="{7817EDB8-6BBB-4086-8277-483A6015C4EE}"/>
              </a:ext>
            </a:extLst>
          </p:cNvPr>
          <p:cNvSpPr>
            <a:spLocks noGrp="1"/>
          </p:cNvSpPr>
          <p:nvPr>
            <p:ph sz="half" idx="2"/>
          </p:nvPr>
        </p:nvSpPr>
        <p:spPr>
          <a:xfrm>
            <a:off x="6096000" y="1711417"/>
            <a:ext cx="5181600" cy="4119563"/>
          </a:xfrm>
        </p:spPr>
        <p:txBody>
          <a:bodyPr>
            <a:normAutofit lnSpcReduction="10000"/>
          </a:bodyPr>
          <a:lstStyle/>
          <a:p>
            <a:r>
              <a:rPr lang="en-GB" b="1" dirty="0"/>
              <a:t>Trauma informed</a:t>
            </a:r>
          </a:p>
          <a:p>
            <a:r>
              <a:rPr lang="en-GB" sz="2000" dirty="0"/>
              <a:t>They are reacting to trauma</a:t>
            </a:r>
          </a:p>
          <a:p>
            <a:r>
              <a:rPr lang="en-GB" sz="2000" dirty="0"/>
              <a:t>They have difficulty regulating emotions</a:t>
            </a:r>
          </a:p>
          <a:p>
            <a:r>
              <a:rPr lang="en-GB" sz="2000" dirty="0"/>
              <a:t>They have been triggered</a:t>
            </a:r>
          </a:p>
          <a:p>
            <a:r>
              <a:rPr lang="en-GB" sz="2000" dirty="0"/>
              <a:t>They have survival skills</a:t>
            </a:r>
          </a:p>
          <a:p>
            <a:r>
              <a:rPr lang="en-GB" sz="2000" dirty="0"/>
              <a:t>Talking gives permission to heal</a:t>
            </a:r>
          </a:p>
          <a:p>
            <a:r>
              <a:rPr lang="en-GB" sz="2000" dirty="0"/>
              <a:t>They can learn, heal and recover</a:t>
            </a:r>
          </a:p>
          <a:p>
            <a:r>
              <a:rPr lang="en-GB" sz="2000" dirty="0"/>
              <a:t>They need support, routine and self-worth</a:t>
            </a:r>
          </a:p>
        </p:txBody>
      </p:sp>
    </p:spTree>
    <p:extLst>
      <p:ext uri="{BB962C8B-B14F-4D97-AF65-F5344CB8AC3E}">
        <p14:creationId xmlns:p14="http://schemas.microsoft.com/office/powerpoint/2010/main" val="201951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ame 73">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1">
            <a:extLst>
              <a:ext uri="{FF2B5EF4-FFF2-40B4-BE49-F238E27FC236}">
                <a16:creationId xmlns:a16="http://schemas.microsoft.com/office/drawing/2014/main" id="{A7A09BF4-D370-44C9-B711-9F23A0923A2F}"/>
              </a:ext>
            </a:extLst>
          </p:cNvPr>
          <p:cNvSpPr>
            <a:spLocks noGrp="1" noChangeArrowheads="1"/>
          </p:cNvSpPr>
          <p:nvPr>
            <p:ph type="title"/>
          </p:nvPr>
        </p:nvSpPr>
        <p:spPr>
          <a:xfrm>
            <a:off x="543062" y="383959"/>
            <a:ext cx="5552938" cy="6090082"/>
          </a:xfrm>
        </p:spPr>
        <p:txBody>
          <a:bodyPr anchor="ctr">
            <a:normAutofit/>
          </a:bodyPr>
          <a:lstStyle/>
          <a:p>
            <a:r>
              <a:rPr lang="en-GB" altLang="en-US"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Missed Opportunities and use of professional curiosity</a:t>
            </a:r>
            <a:br>
              <a:rPr lang="en-GB" altLang="en-US"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br>
            <a:br>
              <a:rPr lang="en-GB" altLang="en-US"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br>
            <a:r>
              <a:rPr lang="en-GB" altLang="en-US"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Learning from DHRs and SCRs</a:t>
            </a:r>
          </a:p>
        </p:txBody>
      </p:sp>
      <p:sp>
        <p:nvSpPr>
          <p:cNvPr id="39939" name="Content Placeholder 2">
            <a:extLst>
              <a:ext uri="{FF2B5EF4-FFF2-40B4-BE49-F238E27FC236}">
                <a16:creationId xmlns:a16="http://schemas.microsoft.com/office/drawing/2014/main" id="{835223F1-0F68-4F8F-9949-CCEA836A95D6}"/>
              </a:ext>
            </a:extLst>
          </p:cNvPr>
          <p:cNvSpPr>
            <a:spLocks noGrp="1" noChangeArrowheads="1"/>
          </p:cNvSpPr>
          <p:nvPr>
            <p:ph idx="1"/>
          </p:nvPr>
        </p:nvSpPr>
        <p:spPr>
          <a:xfrm>
            <a:off x="6334124" y="857251"/>
            <a:ext cx="5019675" cy="5143500"/>
          </a:xfrm>
        </p:spPr>
        <p:txBody>
          <a:bodyPr anchor="ctr">
            <a:normAutofit lnSpcReduction="10000"/>
          </a:bodyPr>
          <a:lstStyle/>
          <a:p>
            <a:r>
              <a:rPr lang="en-GB" altLang="en-US" sz="1800" b="1" dirty="0">
                <a:solidFill>
                  <a:schemeClr val="tx2">
                    <a:alpha val="60000"/>
                  </a:schemeClr>
                </a:solidFill>
              </a:rPr>
              <a:t>Overlooking Vulnerability </a:t>
            </a:r>
            <a:r>
              <a:rPr lang="en-GB" altLang="en-US" sz="1800" dirty="0">
                <a:solidFill>
                  <a:schemeClr val="tx2">
                    <a:alpha val="60000"/>
                  </a:schemeClr>
                </a:solidFill>
              </a:rPr>
              <a:t>– not recognising the impact of trauma. Risk of minimising and denying DA</a:t>
            </a:r>
          </a:p>
          <a:p>
            <a:r>
              <a:rPr lang="en-GB" altLang="en-US" sz="1800" b="1" dirty="0">
                <a:solidFill>
                  <a:schemeClr val="tx2">
                    <a:alpha val="60000"/>
                  </a:schemeClr>
                </a:solidFill>
              </a:rPr>
              <a:t>Poor Communication </a:t>
            </a:r>
            <a:r>
              <a:rPr lang="en-GB" altLang="en-US" sz="1800" dirty="0">
                <a:solidFill>
                  <a:schemeClr val="tx2">
                    <a:alpha val="60000"/>
                  </a:schemeClr>
                </a:solidFill>
              </a:rPr>
              <a:t>– not consulting with other professionals for known information</a:t>
            </a:r>
          </a:p>
          <a:p>
            <a:r>
              <a:rPr lang="en-GB" altLang="en-US" sz="1800" b="1" dirty="0">
                <a:solidFill>
                  <a:schemeClr val="tx2">
                    <a:alpha val="60000"/>
                  </a:schemeClr>
                </a:solidFill>
              </a:rPr>
              <a:t>Not Referring to MARAC</a:t>
            </a:r>
          </a:p>
          <a:p>
            <a:r>
              <a:rPr lang="en-GB" altLang="en-US" sz="1800" b="1" dirty="0">
                <a:solidFill>
                  <a:schemeClr val="tx2">
                    <a:alpha val="60000"/>
                  </a:schemeClr>
                </a:solidFill>
              </a:rPr>
              <a:t>Not identifying children at risk </a:t>
            </a:r>
            <a:r>
              <a:rPr lang="en-GB" altLang="en-US" sz="1800" dirty="0">
                <a:solidFill>
                  <a:schemeClr val="tx2">
                    <a:alpha val="60000"/>
                  </a:schemeClr>
                </a:solidFill>
              </a:rPr>
              <a:t>– missing the co-existence of DA and neglect and children as direct victims</a:t>
            </a:r>
          </a:p>
          <a:p>
            <a:r>
              <a:rPr lang="en-GB" altLang="en-US" sz="1800" b="1" dirty="0">
                <a:solidFill>
                  <a:schemeClr val="tx2">
                    <a:alpha val="60000"/>
                  </a:schemeClr>
                </a:solidFill>
              </a:rPr>
              <a:t>Collusion and abuse of process </a:t>
            </a:r>
            <a:r>
              <a:rPr lang="en-GB" altLang="en-US" sz="1800" dirty="0">
                <a:solidFill>
                  <a:schemeClr val="tx2">
                    <a:alpha val="60000"/>
                  </a:schemeClr>
                </a:solidFill>
              </a:rPr>
              <a:t>– can cloud judgements of risk level</a:t>
            </a:r>
          </a:p>
          <a:p>
            <a:r>
              <a:rPr lang="en-GB" altLang="en-US" sz="1800" b="1" dirty="0">
                <a:solidFill>
                  <a:schemeClr val="tx2">
                    <a:alpha val="60000"/>
                  </a:schemeClr>
                </a:solidFill>
              </a:rPr>
              <a:t>Parental alienation </a:t>
            </a:r>
            <a:r>
              <a:rPr lang="en-GB" altLang="en-US" sz="1800" dirty="0">
                <a:solidFill>
                  <a:schemeClr val="tx2">
                    <a:alpha val="60000"/>
                  </a:schemeClr>
                </a:solidFill>
              </a:rPr>
              <a:t>– mis-understanding of fear, shame and low confidence leading to victim blame </a:t>
            </a:r>
          </a:p>
          <a:p>
            <a:endParaRPr lang="en-GB" altLang="en-US" sz="1800" dirty="0">
              <a:solidFill>
                <a:schemeClr val="tx2">
                  <a:alpha val="60000"/>
                </a:schemeClr>
              </a:solidFill>
            </a:endParaRPr>
          </a:p>
        </p:txBody>
      </p:sp>
    </p:spTree>
    <p:extLst>
      <p:ext uri="{BB962C8B-B14F-4D97-AF65-F5344CB8AC3E}">
        <p14:creationId xmlns:p14="http://schemas.microsoft.com/office/powerpoint/2010/main" val="91834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ame 136">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a:extLst>
              <a:ext uri="{FF2B5EF4-FFF2-40B4-BE49-F238E27FC236}">
                <a16:creationId xmlns:a16="http://schemas.microsoft.com/office/drawing/2014/main" id="{F76A18C7-FC40-4EB8-A070-40B87AC08E0B}"/>
              </a:ext>
            </a:extLst>
          </p:cNvPr>
          <p:cNvSpPr>
            <a:spLocks noGrp="1" noChangeArrowheads="1"/>
          </p:cNvSpPr>
          <p:nvPr>
            <p:ph type="title"/>
          </p:nvPr>
        </p:nvSpPr>
        <p:spPr>
          <a:xfrm>
            <a:off x="838200" y="857250"/>
            <a:ext cx="5257800" cy="5143499"/>
          </a:xfrm>
        </p:spPr>
        <p:txBody>
          <a:bodyPr anchor="ctr">
            <a:normAutofit/>
          </a:bodyPr>
          <a:lstStyle/>
          <a:p>
            <a:r>
              <a:rPr lang="en-GB" altLang="en-US"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OFSTED REPORT</a:t>
            </a:r>
          </a:p>
        </p:txBody>
      </p:sp>
      <p:sp>
        <p:nvSpPr>
          <p:cNvPr id="3" name="Content Placeholder 2">
            <a:extLst>
              <a:ext uri="{FF2B5EF4-FFF2-40B4-BE49-F238E27FC236}">
                <a16:creationId xmlns:a16="http://schemas.microsoft.com/office/drawing/2014/main" id="{D7525878-88C3-4B05-80D6-4374CB0D245F}"/>
              </a:ext>
            </a:extLst>
          </p:cNvPr>
          <p:cNvSpPr>
            <a:spLocks noGrp="1"/>
          </p:cNvSpPr>
          <p:nvPr>
            <p:ph idx="1"/>
          </p:nvPr>
        </p:nvSpPr>
        <p:spPr>
          <a:xfrm>
            <a:off x="5764696" y="857251"/>
            <a:ext cx="5589103" cy="5143500"/>
          </a:xfrm>
        </p:spPr>
        <p:txBody>
          <a:bodyPr anchor="ctr">
            <a:normAutofit/>
          </a:bodyPr>
          <a:lstStyle/>
          <a:p>
            <a:pPr>
              <a:spcBef>
                <a:spcPts val="700"/>
              </a:spcBef>
              <a:spcAft>
                <a:spcPts val="600"/>
              </a:spcAft>
              <a:defRPr/>
            </a:pPr>
            <a:r>
              <a:rPr lang="en-GB" sz="1800" b="1" dirty="0">
                <a:solidFill>
                  <a:schemeClr val="tx2">
                    <a:alpha val="60000"/>
                  </a:schemeClr>
                </a:solidFill>
                <a:latin typeface="Arial" panose="020B0604020202020204" pitchFamily="34" charset="0"/>
                <a:ea typeface="MS Mincho" panose="02020609040205080304" pitchFamily="49" charset="-128"/>
                <a:cs typeface="Arial" panose="020B0604020202020204" pitchFamily="34" charset="0"/>
              </a:rPr>
              <a:t>Domestic abuse as ‘the most common factor in the lives of children who need social care services,’ </a:t>
            </a:r>
          </a:p>
          <a:p>
            <a:pPr>
              <a:spcBef>
                <a:spcPts val="700"/>
              </a:spcBef>
              <a:spcAft>
                <a:spcPts val="600"/>
              </a:spcAft>
              <a:defRPr/>
            </a:pPr>
            <a:r>
              <a:rPr lang="en-GB" sz="1800" b="1" dirty="0">
                <a:solidFill>
                  <a:schemeClr val="tx2">
                    <a:alpha val="60000"/>
                  </a:schemeClr>
                </a:solidFill>
                <a:latin typeface="Arial" panose="020B0604020202020204" pitchFamily="34" charset="0"/>
                <a:ea typeface="MS Mincho" panose="02020609040205080304" pitchFamily="49" charset="-128"/>
                <a:cs typeface="Arial" panose="020B0604020202020204" pitchFamily="34" charset="0"/>
              </a:rPr>
              <a:t>What is needed is a greater ‘emphasis on tackling perpetrators and understanding what works to stop abusive behaviour.’ </a:t>
            </a:r>
          </a:p>
          <a:p>
            <a:pPr>
              <a:spcBef>
                <a:spcPts val="700"/>
              </a:spcBef>
              <a:spcAft>
                <a:spcPts val="600"/>
              </a:spcAft>
              <a:defRPr/>
            </a:pPr>
            <a:r>
              <a:rPr lang="en-GB" sz="1800" b="1" dirty="0">
                <a:solidFill>
                  <a:schemeClr val="tx2">
                    <a:alpha val="60000"/>
                  </a:schemeClr>
                </a:solidFill>
                <a:latin typeface="Arial" panose="020B0604020202020204" pitchFamily="34" charset="0"/>
                <a:ea typeface="MS Mincho" panose="02020609040205080304" pitchFamily="49" charset="-128"/>
                <a:cs typeface="Arial" panose="020B0604020202020204" pitchFamily="34" charset="0"/>
              </a:rPr>
              <a:t>There is a skills and empathy gap, which means many frontline professionals place blame on the victim, lack understanding of the dynamics of abuse, become frustrated at the lack of meaningful engagement with the victim, or are manipulated by tactics employed by perpetrators. </a:t>
            </a:r>
          </a:p>
          <a:p>
            <a:pPr marL="0" indent="0">
              <a:buNone/>
              <a:defRPr/>
            </a:pPr>
            <a:endParaRPr lang="en-GB" sz="1800" dirty="0">
              <a:solidFill>
                <a:schemeClr val="tx2">
                  <a:alpha val="60000"/>
                </a:schemeClr>
              </a:solidFill>
            </a:endParaRPr>
          </a:p>
        </p:txBody>
      </p:sp>
    </p:spTree>
    <p:extLst>
      <p:ext uri="{BB962C8B-B14F-4D97-AF65-F5344CB8AC3E}">
        <p14:creationId xmlns:p14="http://schemas.microsoft.com/office/powerpoint/2010/main" val="191074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49522-80C7-4495-A9B1-B2C80A1D9127}"/>
              </a:ext>
            </a:extLst>
          </p:cNvPr>
          <p:cNvSpPr>
            <a:spLocks noGrp="1"/>
          </p:cNvSpPr>
          <p:nvPr>
            <p:ph type="title"/>
          </p:nvPr>
        </p:nvSpPr>
        <p:spPr>
          <a:xfrm>
            <a:off x="838200" y="857250"/>
            <a:ext cx="5257800" cy="5143499"/>
          </a:xfrm>
        </p:spPr>
        <p:txBody>
          <a:bodyPr anchor="ctr">
            <a:normAutofit/>
          </a:bodyPr>
          <a:lstStyle/>
          <a:p>
            <a:r>
              <a:rPr lang="en-GB"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Ofsted Update March 2021</a:t>
            </a:r>
          </a:p>
        </p:txBody>
      </p:sp>
      <p:sp>
        <p:nvSpPr>
          <p:cNvPr id="3" name="Content Placeholder 2">
            <a:extLst>
              <a:ext uri="{FF2B5EF4-FFF2-40B4-BE49-F238E27FC236}">
                <a16:creationId xmlns:a16="http://schemas.microsoft.com/office/drawing/2014/main" id="{1EC57B4E-B2BA-4A3F-98D8-2804D7693699}"/>
              </a:ext>
            </a:extLst>
          </p:cNvPr>
          <p:cNvSpPr>
            <a:spLocks noGrp="1"/>
          </p:cNvSpPr>
          <p:nvPr>
            <p:ph idx="1"/>
          </p:nvPr>
        </p:nvSpPr>
        <p:spPr>
          <a:xfrm>
            <a:off x="4969564" y="546652"/>
            <a:ext cx="6679097" cy="6480313"/>
          </a:xfrm>
        </p:spPr>
        <p:txBody>
          <a:bodyPr anchor="ctr">
            <a:normAutofit/>
          </a:bodyPr>
          <a:lstStyle/>
          <a:p>
            <a:r>
              <a:rPr lang="en-GB" sz="2000" b="1" dirty="0">
                <a:solidFill>
                  <a:schemeClr val="tx2">
                    <a:alpha val="60000"/>
                  </a:schemeClr>
                </a:solidFill>
              </a:rPr>
              <a:t>What needs to improve…..The analysis of risk and planning for children experiencing long-term neglect</a:t>
            </a:r>
          </a:p>
          <a:p>
            <a:endParaRPr lang="en-GB" sz="2000" b="1" dirty="0">
              <a:solidFill>
                <a:schemeClr val="tx2">
                  <a:alpha val="60000"/>
                </a:schemeClr>
              </a:solidFill>
            </a:endParaRPr>
          </a:p>
          <a:p>
            <a:r>
              <a:rPr lang="en-GB" sz="2000" b="1" dirty="0">
                <a:solidFill>
                  <a:schemeClr val="tx2">
                    <a:alpha val="60000"/>
                  </a:schemeClr>
                </a:solidFill>
              </a:rPr>
              <a:t>For some children, over-optimism by professionals regarding parental capacity to change or sustain improvements has resulted in multiple interventions, and they have continued to live in circumstances of neglect for too long</a:t>
            </a:r>
          </a:p>
          <a:p>
            <a:endParaRPr lang="en-GB" sz="1800" dirty="0">
              <a:solidFill>
                <a:schemeClr val="tx2">
                  <a:alpha val="60000"/>
                </a:schemeClr>
              </a:solidFill>
            </a:endParaRPr>
          </a:p>
          <a:p>
            <a:endParaRPr lang="en-GB" sz="1800" dirty="0">
              <a:solidFill>
                <a:schemeClr val="tx2">
                  <a:alpha val="60000"/>
                </a:schemeClr>
              </a:solidFill>
            </a:endParaRPr>
          </a:p>
        </p:txBody>
      </p:sp>
    </p:spTree>
    <p:extLst>
      <p:ext uri="{BB962C8B-B14F-4D97-AF65-F5344CB8AC3E}">
        <p14:creationId xmlns:p14="http://schemas.microsoft.com/office/powerpoint/2010/main" val="314604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2174-CC35-4FF0-B755-109F9FFEF30F}"/>
              </a:ext>
            </a:extLst>
          </p:cNvPr>
          <p:cNvSpPr>
            <a:spLocks noGrp="1"/>
          </p:cNvSpPr>
          <p:nvPr>
            <p:ph type="title"/>
          </p:nvPr>
        </p:nvSpPr>
        <p:spPr>
          <a:xfrm>
            <a:off x="838201" y="609600"/>
            <a:ext cx="3200400" cy="5567363"/>
          </a:xfrm>
        </p:spPr>
        <p:txBody>
          <a:bodyPr vert="horz" lIns="91440" tIns="45720" rIns="91440" bIns="45720" rtlCol="0" anchor="ctr">
            <a:normAutofit/>
          </a:bodyPr>
          <a:lstStyle/>
          <a:p>
            <a:r>
              <a:rPr lang="en-US" sz="40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How does the DA Act deal with children affected by domestic abuse?</a:t>
            </a:r>
          </a:p>
        </p:txBody>
      </p:sp>
      <p:graphicFrame>
        <p:nvGraphicFramePr>
          <p:cNvPr id="6" name="TextBox 3">
            <a:extLst>
              <a:ext uri="{FF2B5EF4-FFF2-40B4-BE49-F238E27FC236}">
                <a16:creationId xmlns:a16="http://schemas.microsoft.com/office/drawing/2014/main" id="{C2ECF6F3-59D2-4635-8A78-71A054A9B377}"/>
              </a:ext>
            </a:extLst>
          </p:cNvPr>
          <p:cNvGraphicFramePr/>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63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B0E521E-8528-4E92-8B8C-67ED5C5BD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a:extLst>
              <a:ext uri="{FF2B5EF4-FFF2-40B4-BE49-F238E27FC236}">
                <a16:creationId xmlns:a16="http://schemas.microsoft.com/office/drawing/2014/main" id="{AA5D67E7-F13A-4154-94BD-797FCB1236F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1721"/>
          <a:stretch/>
        </p:blipFill>
        <p:spPr>
          <a:xfrm>
            <a:off x="-21815" y="10"/>
            <a:ext cx="12188952" cy="6857990"/>
          </a:xfrm>
          <a:prstGeom prst="rect">
            <a:avLst/>
          </a:prstGeom>
        </p:spPr>
      </p:pic>
    </p:spTree>
    <p:extLst>
      <p:ext uri="{BB962C8B-B14F-4D97-AF65-F5344CB8AC3E}">
        <p14:creationId xmlns:p14="http://schemas.microsoft.com/office/powerpoint/2010/main" val="1866170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0520A-002C-404D-85D2-3F3135A392EC}"/>
              </a:ext>
            </a:extLst>
          </p:cNvPr>
          <p:cNvSpPr>
            <a:spLocks noGrp="1"/>
          </p:cNvSpPr>
          <p:nvPr>
            <p:ph type="title"/>
          </p:nvPr>
        </p:nvSpPr>
        <p:spPr>
          <a:xfrm>
            <a:off x="838200" y="1195182"/>
            <a:ext cx="4359965" cy="4301158"/>
          </a:xfrm>
        </p:spPr>
        <p:txBody>
          <a:bodyPr anchor="ctr">
            <a:normAutofit/>
          </a:bodyPr>
          <a:lstStyle/>
          <a:p>
            <a:r>
              <a:rPr lang="en-GB" sz="36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In Plain Sight: the evidence from children exposed to domestic abuse (Feb 2014)</a:t>
            </a:r>
          </a:p>
        </p:txBody>
      </p:sp>
      <p:sp>
        <p:nvSpPr>
          <p:cNvPr id="3" name="Content Placeholder 2">
            <a:extLst>
              <a:ext uri="{FF2B5EF4-FFF2-40B4-BE49-F238E27FC236}">
                <a16:creationId xmlns:a16="http://schemas.microsoft.com/office/drawing/2014/main" id="{745AE3DF-5004-47B0-B140-67026126F5A6}"/>
              </a:ext>
            </a:extLst>
          </p:cNvPr>
          <p:cNvSpPr>
            <a:spLocks noGrp="1"/>
          </p:cNvSpPr>
          <p:nvPr>
            <p:ph idx="1"/>
          </p:nvPr>
        </p:nvSpPr>
        <p:spPr>
          <a:xfrm>
            <a:off x="4989442" y="737980"/>
            <a:ext cx="6694137" cy="5623063"/>
          </a:xfrm>
        </p:spPr>
        <p:txBody>
          <a:bodyPr anchor="ctr">
            <a:normAutofit/>
          </a:bodyPr>
          <a:lstStyle/>
          <a:p>
            <a:r>
              <a:rPr lang="en-GB" sz="2000" b="1" dirty="0">
                <a:solidFill>
                  <a:schemeClr val="tx2">
                    <a:alpha val="60000"/>
                  </a:schemeClr>
                </a:solidFill>
                <a:latin typeface="Arial" panose="020B0604020202020204" pitchFamily="34" charset="0"/>
                <a:cs typeface="Arial" panose="020B0604020202020204" pitchFamily="34" charset="0"/>
              </a:rPr>
              <a:t>‘An estimated 130,000 children in the UK live in households with high-risk domestic abuse; that is, where there is a significant risk of harm or death. And those are only the tip of the iceberg: many thousands more live daily with lower level domestic abuse. A strong relationship has already been shown between the maltreatment of children in the home and domestic abuse of a parent. For instance, Brandon et al. (2011) showed domestic abuse to be a factor in two thirds of Serious Case Reviews where a child has died.’</a:t>
            </a:r>
          </a:p>
        </p:txBody>
      </p:sp>
    </p:spTree>
    <p:extLst>
      <p:ext uri="{BB962C8B-B14F-4D97-AF65-F5344CB8AC3E}">
        <p14:creationId xmlns:p14="http://schemas.microsoft.com/office/powerpoint/2010/main" val="155871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93F1BE0-5A11-4D7B-AC7C-D89E7D272F68}"/>
              </a:ext>
            </a:extLst>
          </p:cNvPr>
          <p:cNvSpPr>
            <a:spLocks noGrp="1"/>
          </p:cNvSpPr>
          <p:nvPr>
            <p:ph type="title"/>
          </p:nvPr>
        </p:nvSpPr>
        <p:spPr>
          <a:xfrm>
            <a:off x="562682" y="2501131"/>
            <a:ext cx="10909640" cy="2555500"/>
          </a:xfrm>
        </p:spPr>
        <p:txBody>
          <a:bodyPr vert="horz" lIns="91440" tIns="45720" rIns="91440" bIns="45720" rtlCol="0" anchor="b">
            <a:normAutofit/>
          </a:bodyPr>
          <a:lstStyle/>
          <a:p>
            <a:pPr algn="ctr"/>
            <a:r>
              <a:rPr lang="en-GB" sz="2800" dirty="0">
                <a:hlinkClick r:id="rId2"/>
              </a:rPr>
              <a:t>Homepage - Surrey Safeguarding Children Partnership (surreyscp.org.uk)</a:t>
            </a:r>
            <a:br>
              <a:rPr lang="en-GB" sz="2800" dirty="0"/>
            </a:br>
            <a:r>
              <a:rPr lang="en-GB" sz="2700" dirty="0">
                <a:hlinkClick r:id="rId3"/>
              </a:rPr>
              <a:t>SSCP-Final-Neglect-Strategy-2021-2023-1.pdf (surreyscp.org.uk)</a:t>
            </a:r>
            <a:r>
              <a:rPr lang="en-GB" sz="2700" b="1" dirty="0"/>
              <a:t> </a:t>
            </a:r>
            <a:br>
              <a:rPr lang="en-GB" sz="2700" b="1" dirty="0"/>
            </a:br>
            <a:r>
              <a:rPr lang="en-GB" sz="2700" u="sng" dirty="0">
                <a:hlinkClick r:id="rId4"/>
              </a:rPr>
              <a:t>Neglect-Strategy-on-a-page-April-2021.pdf (surreyscp.org.uk)</a:t>
            </a:r>
            <a:br>
              <a:rPr lang="en-GB" sz="1800" b="1" dirty="0"/>
            </a:br>
            <a:r>
              <a:rPr lang="en-GB" sz="2800" dirty="0">
                <a:hlinkClick r:id="rId5"/>
              </a:rPr>
              <a:t>Family Resilience and Early Help - Surrey County Council (surreycc.gov.uk)</a:t>
            </a:r>
            <a:br>
              <a:rPr lang="en-GB" sz="2800" dirty="0"/>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D1C0756C-256D-4B70-8D21-13EBBD507727}"/>
              </a:ext>
            </a:extLst>
          </p:cNvPr>
          <p:cNvSpPr>
            <a:spLocks noGrp="1"/>
          </p:cNvSpPr>
          <p:nvPr>
            <p:ph type="body" idx="1"/>
          </p:nvPr>
        </p:nvSpPr>
        <p:spPr>
          <a:xfrm>
            <a:off x="638881" y="5660607"/>
            <a:ext cx="10909643" cy="552659"/>
          </a:xfrm>
        </p:spPr>
        <p:txBody>
          <a:bodyPr vert="horz" lIns="91440" tIns="45720" rIns="91440" bIns="45720" rtlCol="0" anchor="t">
            <a:normAutofit/>
          </a:bodyPr>
          <a:lstStyle/>
          <a:p>
            <a:pPr algn="ctr"/>
            <a:r>
              <a:rPr lang="en-GB" b="1" dirty="0"/>
              <a:t>If you’re concerned about a child call 0300 470 9100 or email </a:t>
            </a:r>
            <a:r>
              <a:rPr lang="en-GB" b="1" dirty="0">
                <a:hlinkClick r:id="rId6"/>
              </a:rPr>
              <a:t> cspa@surreycc.gov.uk</a:t>
            </a:r>
            <a:endParaRPr lang="en-GB" dirty="0"/>
          </a:p>
          <a:p>
            <a:pPr algn="ctr"/>
            <a:endParaRPr lang="en-US" sz="24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E1E19963-300C-4001-AEE7-D5BD2F4ADF0D}"/>
              </a:ext>
            </a:extLst>
          </p:cNvPr>
          <p:cNvPicPr>
            <a:picLocks noChangeAspect="1"/>
          </p:cNvPicPr>
          <p:nvPr/>
        </p:nvPicPr>
        <p:blipFill>
          <a:blip r:embed="rId7"/>
          <a:stretch>
            <a:fillRect/>
          </a:stretch>
        </p:blipFill>
        <p:spPr>
          <a:xfrm>
            <a:off x="2873908" y="152400"/>
            <a:ext cx="6439588" cy="2047875"/>
          </a:xfrm>
          <a:prstGeom prst="rect">
            <a:avLst/>
          </a:prstGeom>
        </p:spPr>
      </p:pic>
      <p:sp>
        <p:nvSpPr>
          <p:cNvPr id="3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71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F660D7AE-594D-4EB7-B8E6-A1E11F267FE4}"/>
              </a:ext>
            </a:extLst>
          </p:cNvPr>
          <p:cNvSpPr txBox="1">
            <a:spLocks noGrp="1"/>
          </p:cNvSpPr>
          <p:nvPr/>
        </p:nvSpPr>
        <p:spPr bwMode="auto">
          <a:xfrm flipV="1">
            <a:off x="5105400" y="6858000"/>
            <a:ext cx="2895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endParaRPr lang="en-US" altLang="en-US" sz="1400">
              <a:latin typeface="Times New Roman" panose="02020603050405020304" pitchFamily="18" charset="0"/>
            </a:endParaRPr>
          </a:p>
        </p:txBody>
      </p:sp>
      <p:sp>
        <p:nvSpPr>
          <p:cNvPr id="23555" name="Slide Number Placeholder 5">
            <a:extLst>
              <a:ext uri="{FF2B5EF4-FFF2-40B4-BE49-F238E27FC236}">
                <a16:creationId xmlns:a16="http://schemas.microsoft.com/office/drawing/2014/main" id="{AF9C4612-9852-41CF-A4B0-4B709485902B}"/>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r" eaLnBrk="1" hangingPunct="1">
              <a:spcBef>
                <a:spcPct val="0"/>
              </a:spcBef>
              <a:buFontTx/>
              <a:buNone/>
            </a:pPr>
            <a:fld id="{FD91CC6E-F2A4-4492-AEB3-DFF6872A0F7C}" type="slidenum">
              <a:rPr lang="en-GB" altLang="en-US" sz="1400">
                <a:latin typeface="Times New Roman" panose="02020603050405020304" pitchFamily="18" charset="0"/>
              </a:rPr>
              <a:pPr algn="r" eaLnBrk="1" hangingPunct="1">
                <a:spcBef>
                  <a:spcPct val="0"/>
                </a:spcBef>
                <a:buFontTx/>
                <a:buNone/>
              </a:pPr>
              <a:t>20</a:t>
            </a:fld>
            <a:endParaRPr lang="en-GB" altLang="en-US" sz="1400">
              <a:latin typeface="Times New Roman" panose="02020603050405020304" pitchFamily="18" charset="0"/>
            </a:endParaRPr>
          </a:p>
        </p:txBody>
      </p:sp>
      <p:sp>
        <p:nvSpPr>
          <p:cNvPr id="23556" name="Footer Placeholder 4">
            <a:extLst>
              <a:ext uri="{FF2B5EF4-FFF2-40B4-BE49-F238E27FC236}">
                <a16:creationId xmlns:a16="http://schemas.microsoft.com/office/drawing/2014/main" id="{7BC19020-0854-4EBE-8F04-9DDD81D97058}"/>
              </a:ext>
            </a:extLst>
          </p:cNvPr>
          <p:cNvSpPr txBox="1">
            <a:spLocks noGrp="1"/>
          </p:cNvSpPr>
          <p:nvPr/>
        </p:nvSpPr>
        <p:spPr bwMode="auto">
          <a:xfrm flipV="1">
            <a:off x="5105400" y="6858000"/>
            <a:ext cx="2895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endParaRPr lang="en-US" altLang="en-US" sz="1400">
              <a:latin typeface="Times New Roman" panose="02020603050405020304" pitchFamily="18" charset="0"/>
            </a:endParaRPr>
          </a:p>
        </p:txBody>
      </p:sp>
      <p:sp>
        <p:nvSpPr>
          <p:cNvPr id="23557" name="Date Placeholder 4">
            <a:extLst>
              <a:ext uri="{FF2B5EF4-FFF2-40B4-BE49-F238E27FC236}">
                <a16:creationId xmlns:a16="http://schemas.microsoft.com/office/drawing/2014/main" id="{C522E178-F4AE-48F5-A9AF-7E35C80D84A8}"/>
              </a:ext>
            </a:extLst>
          </p:cNvPr>
          <p:cNvSpPr txBox="1">
            <a:spLocks noGrp="1"/>
          </p:cNvSpPr>
          <p:nvPr/>
        </p:nvSpPr>
        <p:spPr bwMode="auto">
          <a:xfrm>
            <a:off x="2667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endParaRPr lang="en-US" altLang="en-US" sz="1400">
              <a:latin typeface="Times New Roman" panose="02020603050405020304" pitchFamily="18" charset="0"/>
            </a:endParaRPr>
          </a:p>
        </p:txBody>
      </p:sp>
      <p:sp>
        <p:nvSpPr>
          <p:cNvPr id="23558" name="Slide Number Placeholder 5">
            <a:extLst>
              <a:ext uri="{FF2B5EF4-FFF2-40B4-BE49-F238E27FC236}">
                <a16:creationId xmlns:a16="http://schemas.microsoft.com/office/drawing/2014/main" id="{0E346A6E-FC3D-4871-BB84-08834C42E9A2}"/>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r" eaLnBrk="1" hangingPunct="1">
              <a:spcBef>
                <a:spcPct val="0"/>
              </a:spcBef>
              <a:buFontTx/>
              <a:buNone/>
            </a:pPr>
            <a:fld id="{100D806C-C99B-4888-91D3-71DB722D1A6A}" type="slidenum">
              <a:rPr lang="en-GB" altLang="en-US" sz="1400">
                <a:latin typeface="Times New Roman" panose="02020603050405020304" pitchFamily="18" charset="0"/>
              </a:rPr>
              <a:pPr algn="r" eaLnBrk="1" hangingPunct="1">
                <a:spcBef>
                  <a:spcPct val="0"/>
                </a:spcBef>
                <a:buFontTx/>
                <a:buNone/>
              </a:pPr>
              <a:t>20</a:t>
            </a:fld>
            <a:endParaRPr lang="en-GB" altLang="en-US" sz="1400">
              <a:latin typeface="Times New Roman" panose="02020603050405020304" pitchFamily="18" charset="0"/>
            </a:endParaRPr>
          </a:p>
        </p:txBody>
      </p:sp>
      <p:sp>
        <p:nvSpPr>
          <p:cNvPr id="23559" name="Rectangle 7">
            <a:extLst>
              <a:ext uri="{FF2B5EF4-FFF2-40B4-BE49-F238E27FC236}">
                <a16:creationId xmlns:a16="http://schemas.microsoft.com/office/drawing/2014/main" id="{9073EEEE-FEED-4B35-884D-BC2A009045C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endParaRPr lang="en-US" altLang="en-US" sz="1800"/>
          </a:p>
        </p:txBody>
      </p:sp>
      <p:sp>
        <p:nvSpPr>
          <p:cNvPr id="23560" name="Rectangle 8">
            <a:extLst>
              <a:ext uri="{FF2B5EF4-FFF2-40B4-BE49-F238E27FC236}">
                <a16:creationId xmlns:a16="http://schemas.microsoft.com/office/drawing/2014/main" id="{DCFC5DD1-95AD-4DC2-B4E6-F0C3DD7A18A9}"/>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61" name="Rectangle 9">
            <a:extLst>
              <a:ext uri="{FF2B5EF4-FFF2-40B4-BE49-F238E27FC236}">
                <a16:creationId xmlns:a16="http://schemas.microsoft.com/office/drawing/2014/main" id="{111CAAF2-8658-49BF-8470-5E0115F1B700}"/>
              </a:ext>
            </a:extLst>
          </p:cNvPr>
          <p:cNvSpPr>
            <a:spLocks noChangeArrowheads="1"/>
          </p:cNvSpPr>
          <p:nvPr/>
        </p:nvSpPr>
        <p:spPr bwMode="auto">
          <a:xfrm>
            <a:off x="1524001" y="31981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62" name="Rectangle 10">
            <a:extLst>
              <a:ext uri="{FF2B5EF4-FFF2-40B4-BE49-F238E27FC236}">
                <a16:creationId xmlns:a16="http://schemas.microsoft.com/office/drawing/2014/main" id="{5646BB30-809F-4CF5-9F9D-F514E362805E}"/>
              </a:ext>
            </a:extLst>
          </p:cNvPr>
          <p:cNvSpPr>
            <a:spLocks noChangeArrowheads="1"/>
          </p:cNvSpPr>
          <p:nvPr/>
        </p:nvSpPr>
        <p:spPr bwMode="auto">
          <a:xfrm>
            <a:off x="1524001" y="31981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63" name="Footer Placeholder 4">
            <a:extLst>
              <a:ext uri="{FF2B5EF4-FFF2-40B4-BE49-F238E27FC236}">
                <a16:creationId xmlns:a16="http://schemas.microsoft.com/office/drawing/2014/main" id="{85374E21-C108-414F-BA17-380DB35A8B4A}"/>
              </a:ext>
            </a:extLst>
          </p:cNvPr>
          <p:cNvSpPr txBox="1">
            <a:spLocks noGrp="1"/>
          </p:cNvSpPr>
          <p:nvPr/>
        </p:nvSpPr>
        <p:spPr bwMode="auto">
          <a:xfrm flipV="1">
            <a:off x="5105400" y="6858000"/>
            <a:ext cx="2895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endParaRPr lang="en-US" altLang="en-US" sz="1400">
              <a:latin typeface="Times New Roman" panose="02020603050405020304" pitchFamily="18" charset="0"/>
            </a:endParaRPr>
          </a:p>
        </p:txBody>
      </p:sp>
      <p:sp>
        <p:nvSpPr>
          <p:cNvPr id="23564" name="Slide Number Placeholder 5">
            <a:extLst>
              <a:ext uri="{FF2B5EF4-FFF2-40B4-BE49-F238E27FC236}">
                <a16:creationId xmlns:a16="http://schemas.microsoft.com/office/drawing/2014/main" id="{CFC12277-9EDD-4C15-B25F-66325AD10F5A}"/>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r" eaLnBrk="1" hangingPunct="1">
              <a:spcBef>
                <a:spcPct val="0"/>
              </a:spcBef>
              <a:buFontTx/>
              <a:buNone/>
            </a:pPr>
            <a:fld id="{4598407D-F598-4975-80A4-5471D12924A4}" type="slidenum">
              <a:rPr lang="en-GB" altLang="en-US" sz="1400">
                <a:latin typeface="Times New Roman" panose="02020603050405020304" pitchFamily="18" charset="0"/>
              </a:rPr>
              <a:pPr algn="r" eaLnBrk="1" hangingPunct="1">
                <a:spcBef>
                  <a:spcPct val="0"/>
                </a:spcBef>
                <a:buFontTx/>
                <a:buNone/>
              </a:pPr>
              <a:t>20</a:t>
            </a:fld>
            <a:endParaRPr lang="en-GB" altLang="en-US" sz="1400">
              <a:latin typeface="Times New Roman" panose="02020603050405020304" pitchFamily="18" charset="0"/>
            </a:endParaRPr>
          </a:p>
        </p:txBody>
      </p:sp>
      <p:graphicFrame>
        <p:nvGraphicFramePr>
          <p:cNvPr id="23565" name="Object 13">
            <a:extLst>
              <a:ext uri="{FF2B5EF4-FFF2-40B4-BE49-F238E27FC236}">
                <a16:creationId xmlns:a16="http://schemas.microsoft.com/office/drawing/2014/main" id="{AAE180D2-A338-4BF2-B08C-F619CF3E3620}"/>
              </a:ext>
            </a:extLst>
          </p:cNvPr>
          <p:cNvGraphicFramePr>
            <a:graphicFrameLocks noGrp="1" noChangeAspect="1"/>
          </p:cNvGraphicFramePr>
          <p:nvPr>
            <p:ph idx="4294967295"/>
          </p:nvPr>
        </p:nvGraphicFramePr>
        <p:xfrm>
          <a:off x="1217613" y="620713"/>
          <a:ext cx="7772401" cy="4546600"/>
        </p:xfrm>
        <a:graphic>
          <a:graphicData uri="http://schemas.openxmlformats.org/presentationml/2006/ole">
            <mc:AlternateContent xmlns:mc="http://schemas.openxmlformats.org/markup-compatibility/2006">
              <mc:Choice xmlns:v="urn:schemas-microsoft-com:vml" Requires="v">
                <p:oleObj spid="_x0000_s2053" name="Chart" r:id="rId4" imgW="9715500" imgH="5619671" progId="MSGraph.Chart.8">
                  <p:embed followColorScheme="full"/>
                </p:oleObj>
              </mc:Choice>
              <mc:Fallback>
                <p:oleObj name="Chart" r:id="rId4" imgW="9715500" imgH="5619671" progId="MSGraph.Chart.8">
                  <p:embed followColorScheme="full"/>
                  <p:pic>
                    <p:nvPicPr>
                      <p:cNvPr id="23565" name="Object 13">
                        <a:extLst>
                          <a:ext uri="{FF2B5EF4-FFF2-40B4-BE49-F238E27FC236}">
                            <a16:creationId xmlns:a16="http://schemas.microsoft.com/office/drawing/2014/main" id="{AAE180D2-A338-4BF2-B08C-F619CF3E3620}"/>
                          </a:ext>
                        </a:extLst>
                      </p:cNvPr>
                      <p:cNvPicPr>
                        <a:picLocks noGrp="1" noChangeAspect="1" noChangeArrowheads="1"/>
                      </p:cNvPicPr>
                      <p:nvPr/>
                    </p:nvPicPr>
                    <p:blipFill>
                      <a:blip r:embed="rId5"/>
                      <a:srcRect/>
                      <a:stretch>
                        <a:fillRect/>
                      </a:stretch>
                    </p:blipFill>
                    <p:spPr bwMode="auto">
                      <a:xfrm>
                        <a:off x="1217613" y="620713"/>
                        <a:ext cx="7772401" cy="454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566" name="Footer Placeholder 4">
            <a:extLst>
              <a:ext uri="{FF2B5EF4-FFF2-40B4-BE49-F238E27FC236}">
                <a16:creationId xmlns:a16="http://schemas.microsoft.com/office/drawing/2014/main" id="{A2B5029E-30BA-458F-B1F2-01D37B05F000}"/>
              </a:ext>
            </a:extLst>
          </p:cNvPr>
          <p:cNvSpPr txBox="1">
            <a:spLocks noGrp="1"/>
          </p:cNvSpPr>
          <p:nvPr/>
        </p:nvSpPr>
        <p:spPr bwMode="auto">
          <a:xfrm flipV="1">
            <a:off x="5105400" y="6858000"/>
            <a:ext cx="28956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endParaRPr lang="en-US" altLang="en-US" sz="1400">
              <a:latin typeface="Times New Roman" panose="02020603050405020304" pitchFamily="18" charset="0"/>
            </a:endParaRPr>
          </a:p>
        </p:txBody>
      </p:sp>
      <p:sp>
        <p:nvSpPr>
          <p:cNvPr id="23567" name="Slide Number Placeholder 5">
            <a:extLst>
              <a:ext uri="{FF2B5EF4-FFF2-40B4-BE49-F238E27FC236}">
                <a16:creationId xmlns:a16="http://schemas.microsoft.com/office/drawing/2014/main" id="{DC5138DF-2510-4359-B83A-C6A388214760}"/>
              </a:ext>
            </a:extLst>
          </p:cNvPr>
          <p:cNvSpPr txBox="1">
            <a:spLocks noGrp="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r" eaLnBrk="1" hangingPunct="1">
              <a:spcBef>
                <a:spcPct val="0"/>
              </a:spcBef>
              <a:buFontTx/>
              <a:buNone/>
            </a:pPr>
            <a:fld id="{A2972627-EFF2-4E43-A0AF-CFB5E931E733}" type="slidenum">
              <a:rPr lang="en-GB" altLang="en-US" sz="1400">
                <a:latin typeface="Times New Roman" panose="02020603050405020304" pitchFamily="18" charset="0"/>
              </a:rPr>
              <a:pPr algn="r" eaLnBrk="1" hangingPunct="1">
                <a:spcBef>
                  <a:spcPct val="0"/>
                </a:spcBef>
                <a:buFontTx/>
                <a:buNone/>
              </a:pPr>
              <a:t>20</a:t>
            </a:fld>
            <a:endParaRPr lang="en-GB" altLang="en-US" sz="1400">
              <a:latin typeface="Times New Roman" panose="02020603050405020304" pitchFamily="18" charset="0"/>
            </a:endParaRPr>
          </a:p>
        </p:txBody>
      </p:sp>
      <p:sp>
        <p:nvSpPr>
          <p:cNvPr id="23568" name="AutoShape 17">
            <a:extLst>
              <a:ext uri="{FF2B5EF4-FFF2-40B4-BE49-F238E27FC236}">
                <a16:creationId xmlns:a16="http://schemas.microsoft.com/office/drawing/2014/main" id="{8E1A25E2-B30B-4E06-ABEE-6538E697AA4F}"/>
              </a:ext>
            </a:extLst>
          </p:cNvPr>
          <p:cNvSpPr>
            <a:spLocks noChangeArrowheads="1"/>
          </p:cNvSpPr>
          <p:nvPr/>
        </p:nvSpPr>
        <p:spPr bwMode="auto">
          <a:xfrm>
            <a:off x="2243138" y="1455738"/>
            <a:ext cx="5543550" cy="895350"/>
          </a:xfrm>
          <a:prstGeom prst="flowChartTerminator">
            <a:avLst/>
          </a:prstGeom>
          <a:solidFill>
            <a:srgbClr val="CC99FF">
              <a:alpha val="50195"/>
            </a:srgbClr>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r>
              <a:rPr lang="en-GB" altLang="en-US" sz="1600" b="1" u="sng"/>
              <a:t>‘Domestic Abuse: Understanding Coercive Control &amp; the Multi-Agency Framework’ </a:t>
            </a:r>
          </a:p>
          <a:p>
            <a:pPr algn="ctr" eaLnBrk="1" hangingPunct="1">
              <a:spcBef>
                <a:spcPct val="0"/>
              </a:spcBef>
              <a:buFontTx/>
              <a:buNone/>
            </a:pPr>
            <a:r>
              <a:rPr lang="en-GB" altLang="en-US" sz="1400"/>
              <a:t>2 </a:t>
            </a:r>
            <a:r>
              <a:rPr lang="en-US" altLang="en-US" sz="1400"/>
              <a:t>day course</a:t>
            </a:r>
          </a:p>
          <a:p>
            <a:pPr algn="ctr" eaLnBrk="1" hangingPunct="1">
              <a:spcBef>
                <a:spcPct val="0"/>
              </a:spcBef>
              <a:buFontTx/>
              <a:buNone/>
            </a:pPr>
            <a:endParaRPr lang="en-US" altLang="en-US" sz="1400"/>
          </a:p>
          <a:p>
            <a:pPr algn="ctr" eaLnBrk="1" hangingPunct="1">
              <a:spcBef>
                <a:spcPct val="0"/>
              </a:spcBef>
              <a:buFontTx/>
              <a:buNone/>
            </a:pPr>
            <a:endParaRPr lang="en-US" altLang="en-US" sz="1200"/>
          </a:p>
          <a:p>
            <a:pPr algn="ctr" eaLnBrk="1" hangingPunct="1">
              <a:spcBef>
                <a:spcPct val="0"/>
              </a:spcBef>
              <a:buFontTx/>
              <a:buNone/>
            </a:pPr>
            <a:endParaRPr lang="en-US" altLang="en-US" sz="1200"/>
          </a:p>
          <a:p>
            <a:pPr eaLnBrk="1" hangingPunct="1">
              <a:spcBef>
                <a:spcPct val="0"/>
              </a:spcBef>
              <a:buFontTx/>
              <a:buNone/>
            </a:pPr>
            <a:endParaRPr lang="en-US" altLang="en-US" sz="2400">
              <a:latin typeface="Times New Roman" panose="02020603050405020304" pitchFamily="18" charset="0"/>
            </a:endParaRPr>
          </a:p>
        </p:txBody>
      </p:sp>
      <p:sp>
        <p:nvSpPr>
          <p:cNvPr id="23569" name="Rectangle 18">
            <a:extLst>
              <a:ext uri="{FF2B5EF4-FFF2-40B4-BE49-F238E27FC236}">
                <a16:creationId xmlns:a16="http://schemas.microsoft.com/office/drawing/2014/main" id="{35B3336D-9104-4F63-8B2A-8A5B79A100E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endParaRPr lang="en-US" altLang="en-US" sz="1800"/>
          </a:p>
        </p:txBody>
      </p:sp>
      <p:sp>
        <p:nvSpPr>
          <p:cNvPr id="23570" name="AutoShape 19">
            <a:extLst>
              <a:ext uri="{FF2B5EF4-FFF2-40B4-BE49-F238E27FC236}">
                <a16:creationId xmlns:a16="http://schemas.microsoft.com/office/drawing/2014/main" id="{AF3AF496-5730-4749-B15B-66B4629D3104}"/>
              </a:ext>
            </a:extLst>
          </p:cNvPr>
          <p:cNvSpPr>
            <a:spLocks noChangeArrowheads="1"/>
          </p:cNvSpPr>
          <p:nvPr/>
        </p:nvSpPr>
        <p:spPr bwMode="auto">
          <a:xfrm>
            <a:off x="1774825" y="1066800"/>
            <a:ext cx="355600" cy="609600"/>
          </a:xfrm>
          <a:prstGeom prst="curvedRightArrow">
            <a:avLst>
              <a:gd name="adj1" fmla="val 34286"/>
              <a:gd name="adj2" fmla="val 68571"/>
              <a:gd name="adj3" fmla="val 36028"/>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endParaRPr lang="en-US" altLang="en-US" sz="1800"/>
          </a:p>
        </p:txBody>
      </p:sp>
      <p:sp>
        <p:nvSpPr>
          <p:cNvPr id="23571" name="Rectangle 20">
            <a:extLst>
              <a:ext uri="{FF2B5EF4-FFF2-40B4-BE49-F238E27FC236}">
                <a16:creationId xmlns:a16="http://schemas.microsoft.com/office/drawing/2014/main" id="{52809A55-71BF-4676-AD62-551B96F59837}"/>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72" name="AutoShape 22">
            <a:extLst>
              <a:ext uri="{FF2B5EF4-FFF2-40B4-BE49-F238E27FC236}">
                <a16:creationId xmlns:a16="http://schemas.microsoft.com/office/drawing/2014/main" id="{3A83A9C7-06F0-4CC2-B438-D04055DD1A78}"/>
              </a:ext>
            </a:extLst>
          </p:cNvPr>
          <p:cNvSpPr>
            <a:spLocks noChangeArrowheads="1"/>
          </p:cNvSpPr>
          <p:nvPr/>
        </p:nvSpPr>
        <p:spPr bwMode="auto">
          <a:xfrm>
            <a:off x="2279650" y="5661025"/>
            <a:ext cx="5791200" cy="685800"/>
          </a:xfrm>
          <a:prstGeom prst="flowChartTerminator">
            <a:avLst/>
          </a:prstGeom>
          <a:solidFill>
            <a:srgbClr val="00FF00">
              <a:alpha val="50195"/>
            </a:srgbClr>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r>
              <a:rPr lang="en-GB" altLang="en-US" sz="1800" b="1" u="sng"/>
              <a:t>DA: Safely Engaging with Perpetrators</a:t>
            </a:r>
            <a:r>
              <a:rPr lang="en-GB" altLang="en-US" sz="2000" b="1" u="sng"/>
              <a:t> </a:t>
            </a:r>
          </a:p>
          <a:p>
            <a:pPr algn="ctr" eaLnBrk="1" hangingPunct="1">
              <a:spcBef>
                <a:spcPct val="0"/>
              </a:spcBef>
              <a:buFontTx/>
              <a:buNone/>
            </a:pPr>
            <a:r>
              <a:rPr lang="en-US" altLang="en-US" sz="1400"/>
              <a:t>1 day course</a:t>
            </a:r>
            <a:endParaRPr lang="en-US" altLang="en-US" sz="1400">
              <a:latin typeface="Times New Roman" panose="02020603050405020304" pitchFamily="18" charset="0"/>
            </a:endParaRPr>
          </a:p>
        </p:txBody>
      </p:sp>
      <p:sp>
        <p:nvSpPr>
          <p:cNvPr id="23573" name="AutoShape 23">
            <a:extLst>
              <a:ext uri="{FF2B5EF4-FFF2-40B4-BE49-F238E27FC236}">
                <a16:creationId xmlns:a16="http://schemas.microsoft.com/office/drawing/2014/main" id="{140DA3D1-B7E7-4557-9A5B-3C52831B8E92}"/>
              </a:ext>
            </a:extLst>
          </p:cNvPr>
          <p:cNvSpPr>
            <a:spLocks noChangeArrowheads="1"/>
          </p:cNvSpPr>
          <p:nvPr/>
        </p:nvSpPr>
        <p:spPr bwMode="auto">
          <a:xfrm>
            <a:off x="2279650" y="2420938"/>
            <a:ext cx="5537200" cy="685800"/>
          </a:xfrm>
          <a:prstGeom prst="flowChartTerminator">
            <a:avLst/>
          </a:prstGeom>
          <a:solidFill>
            <a:srgbClr val="00FF00">
              <a:alpha val="50195"/>
            </a:srgbClr>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r>
              <a:rPr lang="en-GB" altLang="en-US" sz="1800" b="1" u="sng"/>
              <a:t>Domestic Abuse: Train the Trainers</a:t>
            </a:r>
          </a:p>
          <a:p>
            <a:pPr algn="ctr" eaLnBrk="1" hangingPunct="1">
              <a:spcBef>
                <a:spcPct val="0"/>
              </a:spcBef>
              <a:buFontTx/>
              <a:buNone/>
            </a:pPr>
            <a:r>
              <a:rPr lang="en-US" altLang="en-US" sz="1400"/>
              <a:t>3 day course</a:t>
            </a:r>
          </a:p>
          <a:p>
            <a:pPr eaLnBrk="1" hangingPunct="1">
              <a:spcBef>
                <a:spcPct val="0"/>
              </a:spcBef>
              <a:buFontTx/>
              <a:buNone/>
            </a:pPr>
            <a:endParaRPr lang="en-US" altLang="en-US" sz="1400">
              <a:latin typeface="Times New Roman" panose="02020603050405020304" pitchFamily="18" charset="0"/>
            </a:endParaRPr>
          </a:p>
        </p:txBody>
      </p:sp>
      <p:sp>
        <p:nvSpPr>
          <p:cNvPr id="23574" name="Rectangle 24">
            <a:extLst>
              <a:ext uri="{FF2B5EF4-FFF2-40B4-BE49-F238E27FC236}">
                <a16:creationId xmlns:a16="http://schemas.microsoft.com/office/drawing/2014/main" id="{48C4D954-0D05-475B-A947-48AE1E1FED83}"/>
              </a:ext>
            </a:extLst>
          </p:cNvPr>
          <p:cNvSpPr>
            <a:spLocks noChangeArrowheads="1"/>
          </p:cNvSpPr>
          <p:nvPr/>
        </p:nvSpPr>
        <p:spPr bwMode="auto">
          <a:xfrm>
            <a:off x="9486900" y="1455738"/>
            <a:ext cx="838200" cy="838200"/>
          </a:xfrm>
          <a:prstGeom prst="rect">
            <a:avLst/>
          </a:prstGeom>
          <a:solidFill>
            <a:srgbClr val="CC99FF">
              <a:alpha val="50195"/>
            </a:srgbClr>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endParaRPr lang="en-GB" altLang="en-US" sz="1200" b="1"/>
          </a:p>
          <a:p>
            <a:pPr algn="ctr" eaLnBrk="1" hangingPunct="1">
              <a:spcBef>
                <a:spcPct val="0"/>
              </a:spcBef>
              <a:buFontTx/>
              <a:buNone/>
            </a:pPr>
            <a:r>
              <a:rPr lang="en-GB" altLang="en-US" sz="1200" b="1"/>
              <a:t>6 months</a:t>
            </a:r>
            <a:endParaRPr lang="en-US" altLang="en-US" sz="2400">
              <a:latin typeface="Times New Roman" panose="02020603050405020304" pitchFamily="18" charset="0"/>
            </a:endParaRPr>
          </a:p>
        </p:txBody>
      </p:sp>
      <p:sp>
        <p:nvSpPr>
          <p:cNvPr id="23575" name="Rectangle 26">
            <a:extLst>
              <a:ext uri="{FF2B5EF4-FFF2-40B4-BE49-F238E27FC236}">
                <a16:creationId xmlns:a16="http://schemas.microsoft.com/office/drawing/2014/main" id="{5CF09E30-FA77-4DF6-9645-1A4458868111}"/>
              </a:ext>
            </a:extLst>
          </p:cNvPr>
          <p:cNvSpPr>
            <a:spLocks noChangeArrowheads="1"/>
          </p:cNvSpPr>
          <p:nvPr/>
        </p:nvSpPr>
        <p:spPr bwMode="auto">
          <a:xfrm>
            <a:off x="1524001" y="31981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76" name="Rectangle 27">
            <a:extLst>
              <a:ext uri="{FF2B5EF4-FFF2-40B4-BE49-F238E27FC236}">
                <a16:creationId xmlns:a16="http://schemas.microsoft.com/office/drawing/2014/main" id="{7F97D32D-001F-488C-8AD2-3A2139415542}"/>
              </a:ext>
            </a:extLst>
          </p:cNvPr>
          <p:cNvSpPr>
            <a:spLocks noChangeArrowheads="1"/>
          </p:cNvSpPr>
          <p:nvPr/>
        </p:nvSpPr>
        <p:spPr bwMode="auto">
          <a:xfrm>
            <a:off x="1524001" y="31981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77" name="AutoShape 28">
            <a:extLst>
              <a:ext uri="{FF2B5EF4-FFF2-40B4-BE49-F238E27FC236}">
                <a16:creationId xmlns:a16="http://schemas.microsoft.com/office/drawing/2014/main" id="{A5614555-B9DF-4024-A7F1-B1BE10009D66}"/>
              </a:ext>
            </a:extLst>
          </p:cNvPr>
          <p:cNvSpPr>
            <a:spLocks noChangeArrowheads="1"/>
          </p:cNvSpPr>
          <p:nvPr/>
        </p:nvSpPr>
        <p:spPr bwMode="auto">
          <a:xfrm>
            <a:off x="7824788" y="2060576"/>
            <a:ext cx="298450" cy="581025"/>
          </a:xfrm>
          <a:prstGeom prst="curvedLeftArrow">
            <a:avLst>
              <a:gd name="adj1" fmla="val 47093"/>
              <a:gd name="adj2" fmla="val 92843"/>
              <a:gd name="adj3" fmla="val 3723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endParaRPr lang="en-US" altLang="en-US" sz="1800"/>
          </a:p>
        </p:txBody>
      </p:sp>
      <p:sp>
        <p:nvSpPr>
          <p:cNvPr id="23578" name="AutoShape 29">
            <a:extLst>
              <a:ext uri="{FF2B5EF4-FFF2-40B4-BE49-F238E27FC236}">
                <a16:creationId xmlns:a16="http://schemas.microsoft.com/office/drawing/2014/main" id="{E1224FD8-CA6F-4C6A-BFB0-08CC66823E09}"/>
              </a:ext>
            </a:extLst>
          </p:cNvPr>
          <p:cNvSpPr>
            <a:spLocks noChangeArrowheads="1"/>
          </p:cNvSpPr>
          <p:nvPr/>
        </p:nvSpPr>
        <p:spPr bwMode="auto">
          <a:xfrm>
            <a:off x="8112125" y="1412875"/>
            <a:ext cx="1447800" cy="3886200"/>
          </a:xfrm>
          <a:prstGeom prst="downArrow">
            <a:avLst>
              <a:gd name="adj1" fmla="val 56852"/>
              <a:gd name="adj2" fmla="val 61973"/>
            </a:avLst>
          </a:prstGeom>
          <a:solidFill>
            <a:srgbClr val="00FF00">
              <a:alpha val="50195"/>
            </a:srgbClr>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endParaRPr lang="en-US" altLang="en-US" sz="1200" b="1"/>
          </a:p>
          <a:p>
            <a:pPr algn="ctr" eaLnBrk="1" hangingPunct="1">
              <a:spcBef>
                <a:spcPct val="0"/>
              </a:spcBef>
              <a:buFontTx/>
              <a:buNone/>
            </a:pPr>
            <a:endParaRPr lang="en-US" altLang="en-US" sz="1200" b="1"/>
          </a:p>
          <a:p>
            <a:pPr algn="ctr" eaLnBrk="1" hangingPunct="1">
              <a:spcBef>
                <a:spcPct val="0"/>
              </a:spcBef>
              <a:buFontTx/>
              <a:buNone/>
            </a:pPr>
            <a:endParaRPr lang="en-US" altLang="en-US" sz="1200" b="1"/>
          </a:p>
          <a:p>
            <a:pPr algn="ctr" eaLnBrk="1" hangingPunct="1">
              <a:spcBef>
                <a:spcPct val="0"/>
              </a:spcBef>
              <a:buFontTx/>
              <a:buNone/>
            </a:pPr>
            <a:endParaRPr lang="en-US" altLang="en-US" sz="1200" b="1"/>
          </a:p>
          <a:p>
            <a:pPr algn="ctr" eaLnBrk="1" hangingPunct="1">
              <a:spcBef>
                <a:spcPct val="0"/>
              </a:spcBef>
              <a:buFontTx/>
              <a:buNone/>
            </a:pPr>
            <a:endParaRPr lang="en-US" altLang="en-US" sz="1200" b="1"/>
          </a:p>
          <a:p>
            <a:pPr eaLnBrk="1" hangingPunct="1">
              <a:spcBef>
                <a:spcPct val="0"/>
              </a:spcBef>
              <a:buFontTx/>
              <a:buNone/>
            </a:pPr>
            <a:endParaRPr lang="en-US" altLang="en-US" sz="2400">
              <a:latin typeface="Times New Roman" panose="02020603050405020304" pitchFamily="18" charset="0"/>
            </a:endParaRPr>
          </a:p>
        </p:txBody>
      </p:sp>
      <p:sp>
        <p:nvSpPr>
          <p:cNvPr id="23579" name="Text Box 30">
            <a:extLst>
              <a:ext uri="{FF2B5EF4-FFF2-40B4-BE49-F238E27FC236}">
                <a16:creationId xmlns:a16="http://schemas.microsoft.com/office/drawing/2014/main" id="{A495F5D4-AFEF-4993-B4A8-B905A764F279}"/>
              </a:ext>
            </a:extLst>
          </p:cNvPr>
          <p:cNvSpPr txBox="1">
            <a:spLocks noChangeArrowheads="1"/>
          </p:cNvSpPr>
          <p:nvPr/>
        </p:nvSpPr>
        <p:spPr bwMode="auto">
          <a:xfrm>
            <a:off x="1952626" y="65088"/>
            <a:ext cx="7762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r>
              <a:rPr lang="en-GB" altLang="en-US" sz="2400" b="1"/>
              <a:t>Multi-Agency Domestic Abuse Training Framework</a:t>
            </a:r>
            <a:endParaRPr lang="en-US" altLang="en-US" sz="2400" b="1"/>
          </a:p>
        </p:txBody>
      </p:sp>
      <p:sp>
        <p:nvSpPr>
          <p:cNvPr id="23580" name="AutoShape 31">
            <a:extLst>
              <a:ext uri="{FF2B5EF4-FFF2-40B4-BE49-F238E27FC236}">
                <a16:creationId xmlns:a16="http://schemas.microsoft.com/office/drawing/2014/main" id="{1332977A-036C-4E5D-B684-26182CE5920B}"/>
              </a:ext>
            </a:extLst>
          </p:cNvPr>
          <p:cNvSpPr>
            <a:spLocks noChangeArrowheads="1"/>
          </p:cNvSpPr>
          <p:nvPr/>
        </p:nvSpPr>
        <p:spPr bwMode="auto">
          <a:xfrm>
            <a:off x="2259013" y="3251200"/>
            <a:ext cx="5715000" cy="685800"/>
          </a:xfrm>
          <a:prstGeom prst="flowChartTerminator">
            <a:avLst/>
          </a:prstGeom>
          <a:solidFill>
            <a:srgbClr val="00FF00">
              <a:alpha val="50195"/>
            </a:srgbClr>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r>
              <a:rPr lang="en-GB" altLang="en-US" sz="1600" b="1" u="sng"/>
              <a:t>DA: The Impact on Children &amp; Parenting Capacity</a:t>
            </a:r>
          </a:p>
          <a:p>
            <a:pPr algn="ctr" eaLnBrk="1" hangingPunct="1">
              <a:spcBef>
                <a:spcPct val="0"/>
              </a:spcBef>
              <a:buFontTx/>
              <a:buNone/>
            </a:pPr>
            <a:r>
              <a:rPr lang="en-US" altLang="en-US" sz="1400"/>
              <a:t>1 day course</a:t>
            </a:r>
          </a:p>
          <a:p>
            <a:pPr eaLnBrk="1" hangingPunct="1">
              <a:spcBef>
                <a:spcPct val="0"/>
              </a:spcBef>
              <a:buFontTx/>
              <a:buNone/>
            </a:pPr>
            <a:endParaRPr lang="en-US" altLang="en-US" sz="1400">
              <a:latin typeface="Times New Roman" panose="02020603050405020304" pitchFamily="18" charset="0"/>
            </a:endParaRPr>
          </a:p>
        </p:txBody>
      </p:sp>
      <p:sp>
        <p:nvSpPr>
          <p:cNvPr id="23581" name="AutoShape 32">
            <a:extLst>
              <a:ext uri="{FF2B5EF4-FFF2-40B4-BE49-F238E27FC236}">
                <a16:creationId xmlns:a16="http://schemas.microsoft.com/office/drawing/2014/main" id="{0CAB8243-08F2-47D2-BC96-BBD5D63E808B}"/>
              </a:ext>
            </a:extLst>
          </p:cNvPr>
          <p:cNvSpPr>
            <a:spLocks noChangeArrowheads="1"/>
          </p:cNvSpPr>
          <p:nvPr/>
        </p:nvSpPr>
        <p:spPr bwMode="auto">
          <a:xfrm>
            <a:off x="2279650" y="4868863"/>
            <a:ext cx="5791200" cy="685800"/>
          </a:xfrm>
          <a:prstGeom prst="flowChartTerminator">
            <a:avLst/>
          </a:prstGeom>
          <a:solidFill>
            <a:srgbClr val="00FF00">
              <a:alpha val="50195"/>
            </a:srgbClr>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r>
              <a:rPr lang="en-GB" altLang="en-US" sz="1600" b="1" u="sng"/>
              <a:t>DA: Dynamics within the LGBT+ Population </a:t>
            </a:r>
          </a:p>
          <a:p>
            <a:pPr algn="ctr" eaLnBrk="1" hangingPunct="1">
              <a:spcBef>
                <a:spcPct val="0"/>
              </a:spcBef>
              <a:buFontTx/>
              <a:buNone/>
            </a:pPr>
            <a:r>
              <a:rPr lang="en-US" altLang="en-US" sz="1400"/>
              <a:t>½ day course</a:t>
            </a:r>
            <a:endParaRPr lang="en-US" altLang="en-US" sz="1400">
              <a:latin typeface="Times New Roman" panose="02020603050405020304" pitchFamily="18" charset="0"/>
            </a:endParaRPr>
          </a:p>
        </p:txBody>
      </p:sp>
      <p:sp>
        <p:nvSpPr>
          <p:cNvPr id="23582" name="AutoShape 33">
            <a:extLst>
              <a:ext uri="{FF2B5EF4-FFF2-40B4-BE49-F238E27FC236}">
                <a16:creationId xmlns:a16="http://schemas.microsoft.com/office/drawing/2014/main" id="{76EBDD52-0BAC-42F8-9358-47415C88A95D}"/>
              </a:ext>
            </a:extLst>
          </p:cNvPr>
          <p:cNvSpPr>
            <a:spLocks noChangeArrowheads="1"/>
          </p:cNvSpPr>
          <p:nvPr/>
        </p:nvSpPr>
        <p:spPr bwMode="auto">
          <a:xfrm>
            <a:off x="2279650" y="4076700"/>
            <a:ext cx="5791200" cy="685800"/>
          </a:xfrm>
          <a:prstGeom prst="flowChartTerminator">
            <a:avLst/>
          </a:prstGeom>
          <a:solidFill>
            <a:srgbClr val="00FF00">
              <a:alpha val="50195"/>
            </a:srgbClr>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r>
              <a:rPr lang="en-GB" altLang="en-US" sz="1800" b="1" u="sng"/>
              <a:t>DA: The Legal Framework</a:t>
            </a:r>
            <a:r>
              <a:rPr lang="en-GB" altLang="en-US" sz="2000" b="1" u="sng"/>
              <a:t> </a:t>
            </a:r>
          </a:p>
          <a:p>
            <a:pPr algn="ctr" eaLnBrk="1" hangingPunct="1">
              <a:spcBef>
                <a:spcPct val="0"/>
              </a:spcBef>
              <a:buFontTx/>
              <a:buNone/>
            </a:pPr>
            <a:r>
              <a:rPr lang="en-US" altLang="en-US" sz="1400"/>
              <a:t>1 day course</a:t>
            </a:r>
            <a:endParaRPr lang="en-US" altLang="en-US" sz="1400">
              <a:latin typeface="Times New Roman" panose="02020603050405020304" pitchFamily="18" charset="0"/>
            </a:endParaRPr>
          </a:p>
        </p:txBody>
      </p:sp>
      <p:sp>
        <p:nvSpPr>
          <p:cNvPr id="23583" name="AutoShape 34">
            <a:extLst>
              <a:ext uri="{FF2B5EF4-FFF2-40B4-BE49-F238E27FC236}">
                <a16:creationId xmlns:a16="http://schemas.microsoft.com/office/drawing/2014/main" id="{B83DAE89-0CDA-439F-B8F6-C786909588AD}"/>
              </a:ext>
            </a:extLst>
          </p:cNvPr>
          <p:cNvSpPr>
            <a:spLocks noChangeArrowheads="1"/>
          </p:cNvSpPr>
          <p:nvPr/>
        </p:nvSpPr>
        <p:spPr bwMode="auto">
          <a:xfrm>
            <a:off x="1774825" y="2924175"/>
            <a:ext cx="355600" cy="609600"/>
          </a:xfrm>
          <a:prstGeom prst="curvedRightArrow">
            <a:avLst>
              <a:gd name="adj1" fmla="val 34286"/>
              <a:gd name="adj2" fmla="val 68571"/>
              <a:gd name="adj3" fmla="val 36028"/>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endParaRPr lang="en-US" altLang="en-US" sz="1800"/>
          </a:p>
        </p:txBody>
      </p:sp>
      <p:sp>
        <p:nvSpPr>
          <p:cNvPr id="23584" name="AutoShape 35">
            <a:extLst>
              <a:ext uri="{FF2B5EF4-FFF2-40B4-BE49-F238E27FC236}">
                <a16:creationId xmlns:a16="http://schemas.microsoft.com/office/drawing/2014/main" id="{AE2A48B6-F8E8-4C6E-9574-F7F674D055CC}"/>
              </a:ext>
            </a:extLst>
          </p:cNvPr>
          <p:cNvSpPr>
            <a:spLocks noChangeArrowheads="1"/>
          </p:cNvSpPr>
          <p:nvPr/>
        </p:nvSpPr>
        <p:spPr bwMode="auto">
          <a:xfrm>
            <a:off x="1774825" y="4652963"/>
            <a:ext cx="355600" cy="609600"/>
          </a:xfrm>
          <a:prstGeom prst="curvedRightArrow">
            <a:avLst>
              <a:gd name="adj1" fmla="val 34286"/>
              <a:gd name="adj2" fmla="val 68571"/>
              <a:gd name="adj3" fmla="val 36028"/>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buFontTx/>
              <a:buNone/>
            </a:pPr>
            <a:endParaRPr lang="en-US" altLang="en-US" sz="1800"/>
          </a:p>
        </p:txBody>
      </p:sp>
      <p:sp>
        <p:nvSpPr>
          <p:cNvPr id="23585" name="Rectangle 24">
            <a:extLst>
              <a:ext uri="{FF2B5EF4-FFF2-40B4-BE49-F238E27FC236}">
                <a16:creationId xmlns:a16="http://schemas.microsoft.com/office/drawing/2014/main" id="{C11021C9-9EB0-4C0D-A5BA-8C597EF5A335}"/>
              </a:ext>
            </a:extLst>
          </p:cNvPr>
          <p:cNvSpPr>
            <a:spLocks noChangeArrowheads="1"/>
          </p:cNvSpPr>
          <p:nvPr/>
        </p:nvSpPr>
        <p:spPr bwMode="auto">
          <a:xfrm>
            <a:off x="9486900" y="522288"/>
            <a:ext cx="838200" cy="838200"/>
          </a:xfrm>
          <a:prstGeom prst="rect">
            <a:avLst/>
          </a:prstGeom>
          <a:solidFill>
            <a:srgbClr val="CC99FF">
              <a:alpha val="50195"/>
            </a:srgbClr>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lgn="ctr" eaLnBrk="1" hangingPunct="1">
              <a:spcBef>
                <a:spcPct val="0"/>
              </a:spcBef>
              <a:buFontTx/>
              <a:buNone/>
            </a:pPr>
            <a:endParaRPr lang="en-GB" altLang="en-US" sz="1200" b="1"/>
          </a:p>
          <a:p>
            <a:pPr algn="ctr" eaLnBrk="1" hangingPunct="1">
              <a:spcBef>
                <a:spcPct val="0"/>
              </a:spcBef>
              <a:buFontTx/>
              <a:buNone/>
            </a:pPr>
            <a:r>
              <a:rPr lang="en-GB" altLang="en-US" sz="1200" b="1"/>
              <a:t>3</a:t>
            </a:r>
          </a:p>
          <a:p>
            <a:pPr algn="ctr" eaLnBrk="1" hangingPunct="1">
              <a:spcBef>
                <a:spcPct val="0"/>
              </a:spcBef>
              <a:buFontTx/>
              <a:buNone/>
            </a:pPr>
            <a:r>
              <a:rPr lang="en-GB" altLang="en-US" sz="1200" b="1"/>
              <a:t>months</a:t>
            </a:r>
            <a:endParaRPr lang="en-US" altLang="en-US" sz="2400">
              <a:latin typeface="Times New Roman" panose="02020603050405020304" pitchFamily="18" charset="0"/>
            </a:endParaRPr>
          </a:p>
        </p:txBody>
      </p:sp>
      <p:sp>
        <p:nvSpPr>
          <p:cNvPr id="37" name="AutoShape 17">
            <a:extLst>
              <a:ext uri="{FF2B5EF4-FFF2-40B4-BE49-F238E27FC236}">
                <a16:creationId xmlns:a16="http://schemas.microsoft.com/office/drawing/2014/main" id="{16B53B76-40FD-4FD3-A9C0-9C9A78B011E3}"/>
              </a:ext>
            </a:extLst>
          </p:cNvPr>
          <p:cNvSpPr>
            <a:spLocks noChangeArrowheads="1"/>
          </p:cNvSpPr>
          <p:nvPr/>
        </p:nvSpPr>
        <p:spPr bwMode="auto">
          <a:xfrm>
            <a:off x="2281238" y="666751"/>
            <a:ext cx="5543550" cy="758825"/>
          </a:xfrm>
          <a:prstGeom prst="flowChartTerminator">
            <a:avLst/>
          </a:prstGeom>
          <a:solidFill>
            <a:srgbClr val="CC99FF">
              <a:alpha val="50195"/>
            </a:srgbClr>
          </a:solidFill>
          <a:ln w="19050">
            <a:solidFill>
              <a:srgbClr val="000000"/>
            </a:solidFill>
            <a:miter lim="800000"/>
            <a:headEnd/>
            <a:tailEnd/>
          </a:ln>
        </p:spPr>
        <p:txBody>
          <a:bodyPr/>
          <a:lstStyle>
            <a:lvl1pPr eaLnBrk="0" hangingPunct="0">
              <a:defRPr>
                <a:solidFill>
                  <a:schemeClr val="tx1"/>
                </a:solidFill>
                <a:latin typeface="Arial" pitchFamily="34" charset="0"/>
                <a:ea typeface="ヒラギノ角ゴ Pro W3" pitchFamily="123" charset="-128"/>
              </a:defRPr>
            </a:lvl1pPr>
            <a:lvl2pPr marL="742950" indent="-285750" eaLnBrk="0" hangingPunct="0">
              <a:defRPr>
                <a:solidFill>
                  <a:schemeClr val="tx1"/>
                </a:solidFill>
                <a:latin typeface="Arial" pitchFamily="34" charset="0"/>
                <a:ea typeface="ヒラギノ角ゴ Pro W3" pitchFamily="123" charset="-128"/>
              </a:defRPr>
            </a:lvl2pPr>
            <a:lvl3pPr marL="1143000" indent="-228600" eaLnBrk="0" hangingPunct="0">
              <a:defRPr>
                <a:solidFill>
                  <a:schemeClr val="tx1"/>
                </a:solidFill>
                <a:latin typeface="Arial" pitchFamily="34" charset="0"/>
                <a:ea typeface="ヒラギノ角ゴ Pro W3" pitchFamily="123" charset="-128"/>
              </a:defRPr>
            </a:lvl3pPr>
            <a:lvl4pPr marL="1600200" indent="-228600" eaLnBrk="0" hangingPunct="0">
              <a:defRPr>
                <a:solidFill>
                  <a:schemeClr val="tx1"/>
                </a:solidFill>
                <a:latin typeface="Arial" pitchFamily="34" charset="0"/>
                <a:ea typeface="ヒラギノ角ゴ Pro W3" pitchFamily="123" charset="-128"/>
              </a:defRPr>
            </a:lvl4pPr>
            <a:lvl5pPr marL="2057400" indent="-228600" eaLnBrk="0" hangingPunct="0">
              <a:defRPr>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defRPr/>
            </a:pPr>
            <a:r>
              <a:rPr lang="en-GB" b="1" u="sng" dirty="0">
                <a:latin typeface="+mj-lt"/>
              </a:rPr>
              <a:t>Introduction to Domestic Abuse Awareness</a:t>
            </a:r>
          </a:p>
          <a:p>
            <a:pPr algn="ctr" eaLnBrk="1" hangingPunct="1">
              <a:defRPr/>
            </a:pPr>
            <a:r>
              <a:rPr lang="en-GB" altLang="en-US" dirty="0">
                <a:latin typeface="+mj-lt"/>
              </a:rPr>
              <a:t>E-Learning </a:t>
            </a:r>
            <a:endParaRPr lang="en-US" altLang="en-US" dirty="0">
              <a:latin typeface="+mj-lt"/>
            </a:endParaRPr>
          </a:p>
        </p:txBody>
      </p:sp>
      <p:pic>
        <p:nvPicPr>
          <p:cNvPr id="23587" name="Picture 1">
            <a:extLst>
              <a:ext uri="{FF2B5EF4-FFF2-40B4-BE49-F238E27FC236}">
                <a16:creationId xmlns:a16="http://schemas.microsoft.com/office/drawing/2014/main" id="{4D45C86B-0BFB-4C6A-9087-F7667F7DB3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32176" y="6415088"/>
            <a:ext cx="5114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03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F3326-9779-4B80-B510-B7E4C8E03330}"/>
              </a:ext>
            </a:extLst>
          </p:cNvPr>
          <p:cNvSpPr>
            <a:spLocks noGrp="1"/>
          </p:cNvSpPr>
          <p:nvPr>
            <p:ph type="title"/>
          </p:nvPr>
        </p:nvSpPr>
        <p:spPr>
          <a:xfrm>
            <a:off x="838200" y="857250"/>
            <a:ext cx="5257800" cy="5143499"/>
          </a:xfrm>
        </p:spPr>
        <p:txBody>
          <a:bodyPr anchor="ctr">
            <a:normAutofit/>
          </a:bodyPr>
          <a:lstStyle/>
          <a:p>
            <a:r>
              <a:rPr lang="en-GB"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When there is a safeguarding concern,</a:t>
            </a:r>
            <a:br>
              <a:rPr lang="en-GB"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br>
            <a:r>
              <a:rPr lang="en-GB"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make a referral</a:t>
            </a:r>
          </a:p>
        </p:txBody>
      </p:sp>
      <p:sp>
        <p:nvSpPr>
          <p:cNvPr id="3" name="Content Placeholder 2">
            <a:extLst>
              <a:ext uri="{FF2B5EF4-FFF2-40B4-BE49-F238E27FC236}">
                <a16:creationId xmlns:a16="http://schemas.microsoft.com/office/drawing/2014/main" id="{2BC28880-5DEC-4BC2-A11F-2573F2C16687}"/>
              </a:ext>
            </a:extLst>
          </p:cNvPr>
          <p:cNvSpPr>
            <a:spLocks noGrp="1"/>
          </p:cNvSpPr>
          <p:nvPr>
            <p:ph idx="1"/>
          </p:nvPr>
        </p:nvSpPr>
        <p:spPr>
          <a:xfrm>
            <a:off x="5635488" y="857251"/>
            <a:ext cx="5718312" cy="5143500"/>
          </a:xfrm>
        </p:spPr>
        <p:txBody>
          <a:bodyPr anchor="ctr">
            <a:normAutofit/>
          </a:bodyPr>
          <a:lstStyle/>
          <a:p>
            <a:pPr>
              <a:lnSpc>
                <a:spcPct val="100000"/>
              </a:lnSpc>
            </a:pPr>
            <a:r>
              <a:rPr lang="en-GB" sz="1800" b="1" dirty="0">
                <a:solidFill>
                  <a:schemeClr val="tx2">
                    <a:alpha val="60000"/>
                  </a:schemeClr>
                </a:solidFill>
                <a:effectLst/>
                <a:latin typeface="Arial" panose="020B0604020202020204" pitchFamily="34" charset="0"/>
                <a:ea typeface="Calibri" panose="020F0502020204030204" pitchFamily="34" charset="0"/>
              </a:rPr>
              <a:t>For safeguarding concerns related to children-</a:t>
            </a:r>
            <a:endParaRPr lang="en-GB" sz="1800" b="1" dirty="0">
              <a:solidFill>
                <a:schemeClr val="tx2">
                  <a:alpha val="60000"/>
                </a:schemeClr>
              </a:solidFill>
              <a:effectLst/>
              <a:latin typeface="Calibri" panose="020F0502020204030204" pitchFamily="34" charset="0"/>
              <a:ea typeface="Calibri" panose="020F0502020204030204" pitchFamily="34" charset="0"/>
            </a:endParaRPr>
          </a:p>
          <a:p>
            <a:pPr>
              <a:lnSpc>
                <a:spcPct val="100000"/>
              </a:lnSpc>
            </a:pPr>
            <a:r>
              <a:rPr lang="en-GB" sz="1500" dirty="0">
                <a:solidFill>
                  <a:schemeClr val="tx2">
                    <a:alpha val="60000"/>
                  </a:schemeClr>
                </a:solidFill>
                <a:effectLst/>
                <a:latin typeface="Arial" panose="020B0604020202020204" pitchFamily="34" charset="0"/>
                <a:ea typeface="Calibri" panose="020F0502020204030204" pitchFamily="34" charset="0"/>
              </a:rPr>
              <a:t>Children’s Single Point of Access (C-SPA): 0300 470 9100 (option 1)</a:t>
            </a:r>
            <a:endParaRPr lang="en-GB" sz="1500" dirty="0">
              <a:solidFill>
                <a:schemeClr val="tx2">
                  <a:alpha val="60000"/>
                </a:schemeClr>
              </a:solidFill>
              <a:effectLst/>
              <a:latin typeface="Calibri" panose="020F0502020204030204" pitchFamily="34" charset="0"/>
              <a:ea typeface="Calibri" panose="020F0502020204030204" pitchFamily="34" charset="0"/>
            </a:endParaRPr>
          </a:p>
          <a:p>
            <a:pPr>
              <a:lnSpc>
                <a:spcPct val="100000"/>
              </a:lnSpc>
            </a:pPr>
            <a:r>
              <a:rPr lang="en-GB" sz="1500" dirty="0">
                <a:solidFill>
                  <a:schemeClr val="tx2">
                    <a:alpha val="60000"/>
                  </a:schemeClr>
                </a:solidFill>
                <a:effectLst/>
                <a:latin typeface="Arial" panose="020B0604020202020204" pitchFamily="34" charset="0"/>
                <a:ea typeface="Calibri" panose="020F0502020204030204" pitchFamily="34" charset="0"/>
              </a:rPr>
              <a:t>Emergency Duty Team (outside normal working hrs): 01483 517898</a:t>
            </a:r>
            <a:endParaRPr lang="en-GB" sz="1500" dirty="0">
              <a:solidFill>
                <a:schemeClr val="tx2">
                  <a:alpha val="60000"/>
                </a:schemeClr>
              </a:solidFill>
              <a:effectLst/>
              <a:latin typeface="Calibri" panose="020F0502020204030204" pitchFamily="34" charset="0"/>
              <a:ea typeface="Calibri" panose="020F0502020204030204" pitchFamily="34" charset="0"/>
            </a:endParaRPr>
          </a:p>
          <a:p>
            <a:pPr>
              <a:lnSpc>
                <a:spcPct val="100000"/>
              </a:lnSpc>
            </a:pPr>
            <a:r>
              <a:rPr lang="en-GB" sz="1800" b="1" dirty="0">
                <a:solidFill>
                  <a:schemeClr val="tx2">
                    <a:alpha val="60000"/>
                  </a:schemeClr>
                </a:solidFill>
                <a:effectLst/>
                <a:latin typeface="Arial" panose="020B0604020202020204" pitchFamily="34" charset="0"/>
                <a:ea typeface="Calibri" panose="020F0502020204030204" pitchFamily="34" charset="0"/>
              </a:rPr>
              <a:t>For safeguarding concerns related to adults-</a:t>
            </a:r>
            <a:endParaRPr lang="en-GB" sz="1800" b="1" dirty="0">
              <a:solidFill>
                <a:schemeClr val="tx2">
                  <a:alpha val="60000"/>
                </a:schemeClr>
              </a:solidFill>
              <a:effectLst/>
              <a:latin typeface="Calibri" panose="020F0502020204030204" pitchFamily="34" charset="0"/>
              <a:ea typeface="Calibri" panose="020F0502020204030204" pitchFamily="34" charset="0"/>
            </a:endParaRPr>
          </a:p>
          <a:p>
            <a:pPr>
              <a:lnSpc>
                <a:spcPct val="100000"/>
              </a:lnSpc>
            </a:pPr>
            <a:r>
              <a:rPr lang="en-GB" sz="1500" dirty="0">
                <a:solidFill>
                  <a:schemeClr val="tx2">
                    <a:alpha val="60000"/>
                  </a:schemeClr>
                </a:solidFill>
                <a:effectLst/>
                <a:latin typeface="Arial" panose="020B0604020202020204" pitchFamily="34" charset="0"/>
                <a:ea typeface="Calibri" panose="020F0502020204030204" pitchFamily="34" charset="0"/>
              </a:rPr>
              <a:t>Multi-Agency Safeguarding Hub (MASH): 0300 470 9100 (option  2)</a:t>
            </a:r>
            <a:endParaRPr lang="en-GB" sz="1500" dirty="0">
              <a:solidFill>
                <a:schemeClr val="tx2">
                  <a:alpha val="60000"/>
                </a:schemeClr>
              </a:solidFill>
              <a:effectLst/>
              <a:latin typeface="Calibri" panose="020F0502020204030204" pitchFamily="34" charset="0"/>
              <a:ea typeface="Calibri" panose="020F0502020204030204" pitchFamily="34" charset="0"/>
            </a:endParaRPr>
          </a:p>
          <a:p>
            <a:pPr>
              <a:lnSpc>
                <a:spcPct val="100000"/>
              </a:lnSpc>
            </a:pPr>
            <a:r>
              <a:rPr lang="en-GB" sz="1500" dirty="0">
                <a:solidFill>
                  <a:schemeClr val="tx2">
                    <a:alpha val="60000"/>
                  </a:schemeClr>
                </a:solidFill>
                <a:effectLst/>
                <a:latin typeface="Arial" panose="020B0604020202020204" pitchFamily="34" charset="0"/>
                <a:ea typeface="Calibri" panose="020F0502020204030204" pitchFamily="34" charset="0"/>
              </a:rPr>
              <a:t>Emergency Duty Team (outside normal working hrs): 01483 517898 </a:t>
            </a:r>
            <a:endParaRPr lang="en-GB" sz="1500" dirty="0">
              <a:solidFill>
                <a:schemeClr val="tx2">
                  <a:alpha val="60000"/>
                </a:schemeClr>
              </a:solidFill>
              <a:effectLst/>
              <a:latin typeface="Calibri" panose="020F0502020204030204" pitchFamily="34" charset="0"/>
              <a:ea typeface="Calibri" panose="020F0502020204030204" pitchFamily="34" charset="0"/>
            </a:endParaRPr>
          </a:p>
          <a:p>
            <a:pPr>
              <a:lnSpc>
                <a:spcPct val="100000"/>
              </a:lnSpc>
            </a:pPr>
            <a:r>
              <a:rPr lang="en-GB" sz="1800" b="1" dirty="0">
                <a:solidFill>
                  <a:schemeClr val="tx2">
                    <a:alpha val="60000"/>
                  </a:schemeClr>
                </a:solidFill>
                <a:effectLst/>
                <a:latin typeface="Arial" panose="020B0604020202020204" pitchFamily="34" charset="0"/>
                <a:ea typeface="Calibri" panose="020F0502020204030204" pitchFamily="34" charset="0"/>
              </a:rPr>
              <a:t>Schools and Early Years Child Protection Consultation Line</a:t>
            </a:r>
            <a:r>
              <a:rPr lang="en-GB" sz="1800" dirty="0">
                <a:solidFill>
                  <a:schemeClr val="tx2">
                    <a:alpha val="60000"/>
                  </a:schemeClr>
                </a:solidFill>
                <a:effectLst/>
                <a:latin typeface="Arial" panose="020B0604020202020204" pitchFamily="34" charset="0"/>
                <a:ea typeface="Calibri" panose="020F0502020204030204" pitchFamily="34" charset="0"/>
              </a:rPr>
              <a:t>:</a:t>
            </a:r>
            <a:r>
              <a:rPr lang="en-GB" sz="1500" dirty="0">
                <a:solidFill>
                  <a:schemeClr val="tx2">
                    <a:alpha val="60000"/>
                  </a:schemeClr>
                </a:solidFill>
                <a:effectLst/>
                <a:latin typeface="Arial" panose="020B0604020202020204" pitchFamily="34" charset="0"/>
                <a:ea typeface="Calibri" panose="020F0502020204030204" pitchFamily="34" charset="0"/>
              </a:rPr>
              <a:t> 0300 470 9100 (option 3)</a:t>
            </a:r>
            <a:endParaRPr lang="en-GB" sz="1500" dirty="0">
              <a:solidFill>
                <a:schemeClr val="tx2">
                  <a:alpha val="60000"/>
                </a:schemeClr>
              </a:solidFill>
              <a:effectLst/>
              <a:latin typeface="Calibri" panose="020F0502020204030204" pitchFamily="34" charset="0"/>
              <a:ea typeface="Calibri" panose="020F0502020204030204" pitchFamily="34" charset="0"/>
            </a:endParaRPr>
          </a:p>
          <a:p>
            <a:pPr>
              <a:lnSpc>
                <a:spcPct val="100000"/>
              </a:lnSpc>
            </a:pPr>
            <a:r>
              <a:rPr lang="en-GB" sz="1800" b="1" i="0" dirty="0">
                <a:solidFill>
                  <a:schemeClr val="tx2">
                    <a:alpha val="60000"/>
                  </a:schemeClr>
                </a:solidFill>
                <a:effectLst/>
                <a:latin typeface="Arial" panose="020B0604020202020204" pitchFamily="34" charset="0"/>
                <a:cs typeface="Arial" panose="020B0604020202020204" pitchFamily="34" charset="0"/>
              </a:rPr>
              <a:t>Surrey domestic abuse helpline:   </a:t>
            </a:r>
            <a:r>
              <a:rPr lang="en-GB" sz="1500" b="0" i="0" dirty="0">
                <a:solidFill>
                  <a:schemeClr val="tx2">
                    <a:alpha val="60000"/>
                  </a:schemeClr>
                </a:solidFill>
                <a:effectLst/>
                <a:latin typeface="Arial" panose="020B0604020202020204" pitchFamily="34" charset="0"/>
                <a:cs typeface="Arial" panose="020B0604020202020204" pitchFamily="34" charset="0"/>
              </a:rPr>
              <a:t>01483 776822</a:t>
            </a:r>
            <a:br>
              <a:rPr lang="en-GB" sz="1500" dirty="0">
                <a:solidFill>
                  <a:schemeClr val="tx2">
                    <a:alpha val="60000"/>
                  </a:schemeClr>
                </a:solidFill>
              </a:rPr>
            </a:br>
            <a:r>
              <a:rPr lang="en-GB" sz="1500" b="0" i="0" dirty="0">
                <a:solidFill>
                  <a:schemeClr val="tx2">
                    <a:alpha val="60000"/>
                  </a:schemeClr>
                </a:solidFill>
                <a:effectLst/>
                <a:latin typeface="Arial" panose="020B0604020202020204" pitchFamily="34" charset="0"/>
                <a:cs typeface="Arial" panose="020B0604020202020204" pitchFamily="34" charset="0"/>
              </a:rPr>
              <a:t>9am to 9pm, 7 days a week provided by </a:t>
            </a:r>
            <a:r>
              <a:rPr lang="en-GB" sz="1500" b="1" i="0" u="none" strike="noStrike" dirty="0" err="1">
                <a:solidFill>
                  <a:schemeClr val="tx2">
                    <a:alpha val="60000"/>
                  </a:schemeClr>
                </a:solidFill>
                <a:effectLst/>
                <a:latin typeface="Arial" panose="020B0604020202020204" pitchFamily="34" charset="0"/>
                <a:cs typeface="Arial" panose="020B0604020202020204" pitchFamily="34" charset="0"/>
                <a:hlinkClick r:id="rId2"/>
              </a:rPr>
              <a:t>yourSanctuary</a:t>
            </a:r>
            <a:endParaRPr lang="en-GB" sz="1500" dirty="0">
              <a:solidFill>
                <a:schemeClr val="tx2">
                  <a:alpha val="60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GB" sz="1500" dirty="0">
              <a:solidFill>
                <a:schemeClr val="tx2">
                  <a:alpha val="60000"/>
                </a:schemeClr>
              </a:solidFill>
            </a:endParaRPr>
          </a:p>
        </p:txBody>
      </p:sp>
    </p:spTree>
    <p:extLst>
      <p:ext uri="{BB962C8B-B14F-4D97-AF65-F5344CB8AC3E}">
        <p14:creationId xmlns:p14="http://schemas.microsoft.com/office/powerpoint/2010/main" val="297802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ame 22">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17" name="Content Placeholder 16" descr="A cat and a dog looking out a window&#10;&#10;Description automatically generated with low confidence">
            <a:extLst>
              <a:ext uri="{FF2B5EF4-FFF2-40B4-BE49-F238E27FC236}">
                <a16:creationId xmlns:a16="http://schemas.microsoft.com/office/drawing/2014/main" id="{DB973F55-6533-40F7-BB61-A9B36E66257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0" r="7511"/>
          <a:stretch/>
        </p:blipFill>
        <p:spPr>
          <a:xfrm>
            <a:off x="20" y="10"/>
            <a:ext cx="12191980" cy="6857989"/>
          </a:xfrm>
          <a:prstGeom prst="rect">
            <a:avLst/>
          </a:prstGeom>
        </p:spPr>
      </p:pic>
      <p:sp>
        <p:nvSpPr>
          <p:cNvPr id="27" name="Rectangle 26">
            <a:extLst>
              <a:ext uri="{FF2B5EF4-FFF2-40B4-BE49-F238E27FC236}">
                <a16:creationId xmlns:a16="http://schemas.microsoft.com/office/drawing/2014/main" id="{F1195305-FB27-4331-8243-C4D3338D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1CEA0-12A6-407D-ADA6-EDFA7AEF0769}"/>
              </a:ext>
            </a:extLst>
          </p:cNvPr>
          <p:cNvSpPr>
            <a:spLocks noGrp="1"/>
          </p:cNvSpPr>
          <p:nvPr>
            <p:ph type="title"/>
          </p:nvPr>
        </p:nvSpPr>
        <p:spPr>
          <a:xfrm>
            <a:off x="537410" y="728905"/>
            <a:ext cx="4567990" cy="3184274"/>
          </a:xfrm>
        </p:spPr>
        <p:txBody>
          <a:bodyPr vert="horz" lIns="91440" tIns="45720" rIns="91440" bIns="45720" rtlCol="0" anchor="b">
            <a:normAutofit/>
          </a:bodyPr>
          <a:lstStyle/>
          <a:p>
            <a:r>
              <a:rPr lang="en-US" sz="5400">
                <a:solidFill>
                  <a:srgbClr val="FFFFFF"/>
                </a:solidFill>
              </a:rPr>
              <a:t>We must understand before we judge</a:t>
            </a:r>
          </a:p>
        </p:txBody>
      </p:sp>
    </p:spTree>
    <p:extLst>
      <p:ext uri="{BB962C8B-B14F-4D97-AF65-F5344CB8AC3E}">
        <p14:creationId xmlns:p14="http://schemas.microsoft.com/office/powerpoint/2010/main" val="1303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72DB-A3C0-4DC2-8543-F74D7F0411F3}"/>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9B432C23-09A6-4D6A-93C1-0B17B2E63461}"/>
              </a:ext>
            </a:extLst>
          </p:cNvPr>
          <p:cNvSpPr>
            <a:spLocks noGrp="1"/>
          </p:cNvSpPr>
          <p:nvPr>
            <p:ph type="body" idx="1"/>
          </p:nvPr>
        </p:nvSpPr>
        <p:spPr/>
        <p:txBody>
          <a:bodyPr/>
          <a:lstStyle/>
          <a:p>
            <a:endParaRPr lang="en-GB"/>
          </a:p>
        </p:txBody>
      </p:sp>
      <p:pic>
        <p:nvPicPr>
          <p:cNvPr id="4" name="Online Media 3" title="LSCB Neglect Video: Michelle's Story">
            <a:hlinkClick r:id="" action="ppaction://media"/>
            <a:extLst>
              <a:ext uri="{FF2B5EF4-FFF2-40B4-BE49-F238E27FC236}">
                <a16:creationId xmlns:a16="http://schemas.microsoft.com/office/drawing/2014/main" id="{7A9880DA-DC20-4A6E-B4CD-51A80A2369E1}"/>
              </a:ext>
            </a:extLst>
          </p:cNvPr>
          <p:cNvPicPr>
            <a:picLocks noRot="1" noChangeAspect="1"/>
          </p:cNvPicPr>
          <p:nvPr>
            <a:videoFile r:link="rId1"/>
          </p:nvPr>
        </p:nvPicPr>
        <p:blipFill>
          <a:blip r:embed="rId3"/>
          <a:stretch>
            <a:fillRect/>
          </a:stretch>
        </p:blipFill>
        <p:spPr>
          <a:xfrm>
            <a:off x="111760" y="101600"/>
            <a:ext cx="12080240" cy="6685280"/>
          </a:xfrm>
          <a:prstGeom prst="rect">
            <a:avLst/>
          </a:prstGeom>
        </p:spPr>
      </p:pic>
    </p:spTree>
    <p:extLst>
      <p:ext uri="{BB962C8B-B14F-4D97-AF65-F5344CB8AC3E}">
        <p14:creationId xmlns:p14="http://schemas.microsoft.com/office/powerpoint/2010/main" val="24803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7269E1-C178-4017-BA30-CBC5CB0A3D8E}"/>
              </a:ext>
            </a:extLst>
          </p:cNvPr>
          <p:cNvSpPr>
            <a:spLocks noGrp="1"/>
          </p:cNvSpPr>
          <p:nvPr>
            <p:ph type="ctrTitle"/>
          </p:nvPr>
        </p:nvSpPr>
        <p:spPr>
          <a:xfrm>
            <a:off x="714376" y="2647950"/>
            <a:ext cx="10834146" cy="3914774"/>
          </a:xfrm>
        </p:spPr>
        <p:txBody>
          <a:bodyPr anchor="b">
            <a:normAutofit fontScale="90000"/>
          </a:bodyPr>
          <a:lstStyle/>
          <a:p>
            <a:r>
              <a:rPr lang="en-GB" sz="3600" b="1" dirty="0"/>
              <a:t>GCP2 Project Manager Alex Dave</a:t>
            </a:r>
            <a:br>
              <a:rPr lang="en-GB" sz="3600" dirty="0"/>
            </a:br>
            <a:br>
              <a:rPr lang="en-GB" sz="3600" dirty="0"/>
            </a:br>
            <a:r>
              <a:rPr lang="en-GB" sz="2200" u="sng" dirty="0">
                <a:hlinkClick r:id="rId2"/>
              </a:rPr>
              <a:t>Graded-Care-Profile2-FAQs.pdf (surreyscp.org.uk)</a:t>
            </a:r>
            <a:br>
              <a:rPr lang="en-GB" sz="2200" dirty="0"/>
            </a:br>
            <a:r>
              <a:rPr lang="en-GB" sz="2200" dirty="0"/>
              <a:t> </a:t>
            </a:r>
            <a:br>
              <a:rPr lang="en-GB" sz="2200" dirty="0"/>
            </a:br>
            <a:r>
              <a:rPr lang="en-GB" sz="2200" u="sng" dirty="0">
                <a:hlinkClick r:id="rId3"/>
              </a:rPr>
              <a:t>Neglect Risk Assessment Tools – General Guidance</a:t>
            </a:r>
            <a:br>
              <a:rPr lang="en-GB" sz="2200" dirty="0"/>
            </a:br>
            <a:r>
              <a:rPr lang="en-GB" sz="2200" dirty="0"/>
              <a:t> </a:t>
            </a:r>
            <a:br>
              <a:rPr lang="en-GB" sz="2200" dirty="0"/>
            </a:br>
            <a:r>
              <a:rPr lang="en-GB" sz="2200" u="sng" dirty="0">
                <a:hlinkClick r:id="rId4"/>
              </a:rPr>
              <a:t>Graded Care Profile 2: measuring care, helping families - YouTube</a:t>
            </a:r>
            <a:br>
              <a:rPr lang="en-GB" sz="2200" dirty="0"/>
            </a:br>
            <a:r>
              <a:rPr lang="en-GB" sz="2200" dirty="0"/>
              <a:t> </a:t>
            </a:r>
            <a:br>
              <a:rPr lang="en-GB" sz="2200" dirty="0"/>
            </a:br>
            <a:br>
              <a:rPr lang="en-GB" sz="3600" dirty="0"/>
            </a:br>
            <a:br>
              <a:rPr lang="en-GB" sz="3600" dirty="0"/>
            </a:br>
            <a:endParaRPr lang="en-GB" sz="3600" dirty="0"/>
          </a:p>
        </p:txBody>
      </p:sp>
      <p:sp>
        <p:nvSpPr>
          <p:cNvPr id="3" name="Subtitle 2">
            <a:extLst>
              <a:ext uri="{FF2B5EF4-FFF2-40B4-BE49-F238E27FC236}">
                <a16:creationId xmlns:a16="http://schemas.microsoft.com/office/drawing/2014/main" id="{3E46BC36-D43C-46E6-9DBE-7EDADC8B3EF2}"/>
              </a:ext>
            </a:extLst>
          </p:cNvPr>
          <p:cNvSpPr>
            <a:spLocks noGrp="1"/>
          </p:cNvSpPr>
          <p:nvPr>
            <p:ph type="subTitle" idx="1"/>
          </p:nvPr>
        </p:nvSpPr>
        <p:spPr>
          <a:xfrm>
            <a:off x="638881" y="5733165"/>
            <a:ext cx="10909643" cy="480101"/>
          </a:xfrm>
        </p:spPr>
        <p:txBody>
          <a:bodyPr anchor="t">
            <a:normAutofit/>
          </a:bodyPr>
          <a:lstStyle/>
          <a:p>
            <a:endParaRPr lang="en-GB" dirty="0"/>
          </a:p>
          <a:p>
            <a:endParaRPr lang="en-GB" dirty="0"/>
          </a:p>
        </p:txBody>
      </p:sp>
      <p:pic>
        <p:nvPicPr>
          <p:cNvPr id="5" name="Picture 4">
            <a:extLst>
              <a:ext uri="{FF2B5EF4-FFF2-40B4-BE49-F238E27FC236}">
                <a16:creationId xmlns:a16="http://schemas.microsoft.com/office/drawing/2014/main" id="{B850643E-5368-4D77-AF19-12D3AA8D7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908" y="295275"/>
            <a:ext cx="6439588" cy="2146849"/>
          </a:xfrm>
          <a:prstGeom prst="rect">
            <a:avLst/>
          </a:prstGeom>
        </p:spPr>
      </p:pic>
      <p:sp>
        <p:nvSpPr>
          <p:cNvPr id="24"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43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3155-387B-45C4-8D3E-BF6F0D7421C1}"/>
              </a:ext>
            </a:extLst>
          </p:cNvPr>
          <p:cNvSpPr>
            <a:spLocks noGrp="1"/>
          </p:cNvSpPr>
          <p:nvPr>
            <p:ph type="title"/>
          </p:nvPr>
        </p:nvSpPr>
        <p:spPr>
          <a:xfrm>
            <a:off x="838200" y="365125"/>
            <a:ext cx="10515600" cy="1067435"/>
          </a:xfrm>
        </p:spPr>
        <p:txBody>
          <a:bodyPr/>
          <a:lstStyle/>
          <a:p>
            <a:r>
              <a:rPr lang="en-GB" dirty="0"/>
              <a:t>GCP2 Project Manager Alex Dave</a:t>
            </a:r>
          </a:p>
        </p:txBody>
      </p:sp>
      <p:pic>
        <p:nvPicPr>
          <p:cNvPr id="5" name="Online Media 4">
            <a:hlinkClick r:id="" action="ppaction://media"/>
            <a:extLst>
              <a:ext uri="{FF2B5EF4-FFF2-40B4-BE49-F238E27FC236}">
                <a16:creationId xmlns:a16="http://schemas.microsoft.com/office/drawing/2014/main" id="{9C5EE460-EB31-4804-B674-7445830999A4}"/>
              </a:ext>
            </a:extLst>
          </p:cNvPr>
          <p:cNvPicPr>
            <a:picLocks noGrp="1" noRot="1" noChangeAspect="1"/>
          </p:cNvPicPr>
          <p:nvPr>
            <p:ph idx="1"/>
            <a:videoFile r:link="rId1"/>
          </p:nvPr>
        </p:nvPicPr>
        <p:blipFill>
          <a:blip r:embed="rId3"/>
          <a:stretch>
            <a:fillRect/>
          </a:stretch>
        </p:blipFill>
        <p:spPr>
          <a:xfrm>
            <a:off x="680720" y="1188720"/>
            <a:ext cx="11023600" cy="5669280"/>
          </a:xfrm>
          <a:prstGeom prst="rect">
            <a:avLst/>
          </a:prstGeom>
        </p:spPr>
      </p:pic>
    </p:spTree>
    <p:extLst>
      <p:ext uri="{BB962C8B-B14F-4D97-AF65-F5344CB8AC3E}">
        <p14:creationId xmlns:p14="http://schemas.microsoft.com/office/powerpoint/2010/main" val="910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6EEE-F150-46DE-9300-D0E837AB3A8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20572CDE-FF3A-4CB2-B133-B246EA14DC24}"/>
              </a:ext>
            </a:extLst>
          </p:cNvPr>
          <p:cNvSpPr>
            <a:spLocks noGrp="1"/>
          </p:cNvSpPr>
          <p:nvPr>
            <p:ph type="subTitle" idx="1"/>
          </p:nvPr>
        </p:nvSpPr>
        <p:spPr/>
        <p:txBody>
          <a:bodyPr>
            <a:normAutofit lnSpcReduction="10000"/>
          </a:bodyPr>
          <a:lstStyle/>
          <a:p>
            <a:endParaRPr lang="en-GB" sz="3200" dirty="0"/>
          </a:p>
          <a:p>
            <a:r>
              <a:rPr lang="en-GB" sz="3200" dirty="0"/>
              <a:t>Simon Hart</a:t>
            </a:r>
          </a:p>
          <a:p>
            <a:r>
              <a:rPr lang="en-GB" sz="3200" dirty="0"/>
              <a:t>SSCP Independent Chair</a:t>
            </a:r>
          </a:p>
        </p:txBody>
      </p:sp>
      <p:pic>
        <p:nvPicPr>
          <p:cNvPr id="4" name="Picture 3">
            <a:extLst>
              <a:ext uri="{FF2B5EF4-FFF2-40B4-BE49-F238E27FC236}">
                <a16:creationId xmlns:a16="http://schemas.microsoft.com/office/drawing/2014/main" id="{241F1803-DE99-4486-9723-014B86077504}"/>
              </a:ext>
            </a:extLst>
          </p:cNvPr>
          <p:cNvPicPr>
            <a:picLocks noChangeAspect="1"/>
          </p:cNvPicPr>
          <p:nvPr/>
        </p:nvPicPr>
        <p:blipFill>
          <a:blip r:embed="rId2"/>
          <a:stretch>
            <a:fillRect/>
          </a:stretch>
        </p:blipFill>
        <p:spPr>
          <a:xfrm>
            <a:off x="2570480" y="1209040"/>
            <a:ext cx="7122160" cy="2300923"/>
          </a:xfrm>
          <a:prstGeom prst="rect">
            <a:avLst/>
          </a:prstGeom>
        </p:spPr>
      </p:pic>
    </p:spTree>
    <p:extLst>
      <p:ext uri="{BB962C8B-B14F-4D97-AF65-F5344CB8AC3E}">
        <p14:creationId xmlns:p14="http://schemas.microsoft.com/office/powerpoint/2010/main" val="380890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XE19-038 Appendix 1 - Family Centre specification , item 8. PDF 713 KB">
            <a:extLst>
              <a:ext uri="{FF2B5EF4-FFF2-40B4-BE49-F238E27FC236}">
                <a16:creationId xmlns:a16="http://schemas.microsoft.com/office/drawing/2014/main" id="{8E6E8BB6-02DC-43C7-B696-BB9767F2B9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144" y="0"/>
            <a:ext cx="2766008" cy="3907536"/>
          </a:xfrm>
          <a:prstGeom prst="rect">
            <a:avLst/>
          </a:prstGeom>
          <a:noFill/>
          <a:extLst>
            <a:ext uri="{909E8E84-426E-40DD-AFC4-6F175D3DCCD1}">
              <a14:hiddenFill xmlns:a14="http://schemas.microsoft.com/office/drawing/2010/main">
                <a:solidFill>
                  <a:srgbClr val="FFFFFF"/>
                </a:solidFill>
              </a14:hiddenFill>
            </a:ext>
          </a:extLst>
        </p:spPr>
      </p:pic>
      <p:sp>
        <p:nvSpPr>
          <p:cNvPr id="13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D84F2EC-1E38-472F-8FC1-0BC2F9227156}"/>
              </a:ext>
            </a:extLst>
          </p:cNvPr>
          <p:cNvPicPr>
            <a:picLocks noChangeAspect="1"/>
          </p:cNvPicPr>
          <p:nvPr/>
        </p:nvPicPr>
        <p:blipFill>
          <a:blip r:embed="rId3"/>
          <a:stretch>
            <a:fillRect/>
          </a:stretch>
        </p:blipFill>
        <p:spPr>
          <a:xfrm>
            <a:off x="434592" y="4149598"/>
            <a:ext cx="3766823" cy="2098802"/>
          </a:xfrm>
          <a:prstGeom prst="rect">
            <a:avLst/>
          </a:prstGeom>
        </p:spPr>
      </p:pic>
      <p:sp>
        <p:nvSpPr>
          <p:cNvPr id="2" name="Rectangle 1">
            <a:extLst>
              <a:ext uri="{FF2B5EF4-FFF2-40B4-BE49-F238E27FC236}">
                <a16:creationId xmlns:a16="http://schemas.microsoft.com/office/drawing/2014/main" id="{B7B1208A-10B0-4021-A26E-3B04963CBA02}"/>
              </a:ext>
            </a:extLst>
          </p:cNvPr>
          <p:cNvSpPr/>
          <p:nvPr/>
        </p:nvSpPr>
        <p:spPr>
          <a:xfrm>
            <a:off x="4797494" y="2560320"/>
            <a:ext cx="6755626" cy="4110736"/>
          </a:xfrm>
          <a:prstGeom prst="rect">
            <a:avLst/>
          </a:prstGeom>
        </p:spPr>
        <p:txBody>
          <a:bodyPr vert="horz" lIns="91440" tIns="45720" rIns="91440" bIns="45720" rtlCol="0">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Family Information and Local Offer </a:t>
            </a: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Children who make good overall progress in most areas of development and receive appropriate universal services such as health care and education.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They also use leisure and play facilities, housing and the voluntary sector.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Family Information Service (information on resources)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www.surreycc.gov.uk/people-and-community/family-information-service/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4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CE8EB-363A-47D0-B7BB-62C144B42F8B}"/>
              </a:ext>
            </a:extLst>
          </p:cNvPr>
          <p:cNvSpPr/>
          <p:nvPr/>
        </p:nvSpPr>
        <p:spPr>
          <a:xfrm>
            <a:off x="192114" y="790160"/>
            <a:ext cx="9647815" cy="5324535"/>
          </a:xfrm>
          <a:prstGeom prst="rect">
            <a:avLst/>
          </a:prstGeom>
        </p:spPr>
        <p:txBody>
          <a:bodyPr wrap="square">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mn-cs"/>
              </a:rPr>
              <a:t>The SCSA partnership learning and development offer aims to enhance working together to safeguard children and improve outcomes for children and families in Surrey. Our workshops and learning events give the opportunity for practitioners to</a:t>
            </a:r>
            <a:r>
              <a:rPr kumimoji="0" lang="en-GB" sz="24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Share knowledge and explore understanding of their differing roles</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Understand how safeguarding operates in Surrey by sharing good practice, resources and processes; this includes Effective Family Resilience and Family Safeguarding model</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Learn from each other’s experience and practice in terms of safeguarding and delivering positive outcomes for children</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Develop best practice and learning from local reviews and audits, domestic homicide reviews, the Child Death Overview Panel (CDOP) and national learning</a:t>
            </a:r>
          </a:p>
        </p:txBody>
      </p:sp>
      <p:sp>
        <p:nvSpPr>
          <p:cNvPr id="4" name="Slide Number Placeholder 3">
            <a:extLst>
              <a:ext uri="{FF2B5EF4-FFF2-40B4-BE49-F238E27FC236}">
                <a16:creationId xmlns:a16="http://schemas.microsoft.com/office/drawing/2014/main" id="{36415F56-170A-4D3F-BD7B-3385CB5DCE95}"/>
              </a:ext>
            </a:extLst>
          </p:cNvPr>
          <p:cNvSpPr>
            <a:spLocks noGrp="1"/>
          </p:cNvSpPr>
          <p:nvPr>
            <p:ph type="sldNum" sz="quarter" idx="12"/>
          </p:nvPr>
        </p:nvSpPr>
        <p:spPr>
          <a:xfrm>
            <a:off x="11925501" y="6485128"/>
            <a:ext cx="266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28</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914030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95BAC4-A5CF-4694-A24B-2FE4BC72C449}"/>
              </a:ext>
            </a:extLst>
          </p:cNvPr>
          <p:cNvSpPr>
            <a:spLocks noGrp="1"/>
          </p:cNvSpPr>
          <p:nvPr>
            <p:ph type="sldNum" sz="quarter" idx="12"/>
          </p:nvPr>
        </p:nvSpPr>
        <p:spPr>
          <a:xfrm>
            <a:off x="11961500" y="6492476"/>
            <a:ext cx="230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29</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42629399-889F-4F28-9DB3-377C5E18F71F}"/>
              </a:ext>
            </a:extLst>
          </p:cNvPr>
          <p:cNvSpPr txBox="1"/>
          <p:nvPr/>
        </p:nvSpPr>
        <p:spPr>
          <a:xfrm>
            <a:off x="192113" y="746060"/>
            <a:ext cx="10223805" cy="580146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3299" b="1" i="0" u="none" strike="noStrike" kern="1200" cap="none" spc="0" normalizeH="0" baseline="0" noProof="0" dirty="0">
                <a:ln>
                  <a:noFill/>
                </a:ln>
                <a:solidFill>
                  <a:prstClr val="black"/>
                </a:solidFill>
                <a:effectLst/>
                <a:uLnTx/>
                <a:uFillTx/>
                <a:latin typeface="Arial"/>
                <a:ea typeface="+mn-ea"/>
                <a:cs typeface="+mn-cs"/>
              </a:rPr>
              <a:t>Core Offer</a:t>
            </a:r>
          </a:p>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150" b="0" i="0" u="none" strike="noStrike" kern="1200" cap="none" spc="0" normalizeH="0" baseline="0" noProof="0" dirty="0">
                <a:ln>
                  <a:noFill/>
                </a:ln>
                <a:solidFill>
                  <a:prstClr val="black"/>
                </a:solidFill>
                <a:effectLst/>
                <a:uLnTx/>
                <a:uFillTx/>
                <a:latin typeface="Arial"/>
                <a:ea typeface="+mn-ea"/>
                <a:cs typeface="+mn-cs"/>
              </a:rPr>
              <a:t>Learn together to ensure clear pathways for support, effective multi-agency working and early help provision as well as clear understanding and consistent application of thresholds across the partnership</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15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Working together to safeguard children (online offer, face to face and Train the Trainer)</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Effective Family Resilience</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Helping Families Early</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Foundation Modules 1 and 2</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DSL new to role and refresher (Education Safeguarding Team)</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Managing Allegations against staff and volunteers (Education Safeguarding Team) – includes sessions for non-education practitioners</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Healthy outcomes for children who are looked after</a:t>
            </a:r>
          </a:p>
        </p:txBody>
      </p:sp>
    </p:spTree>
    <p:extLst>
      <p:ext uri="{BB962C8B-B14F-4D97-AF65-F5344CB8AC3E}">
        <p14:creationId xmlns:p14="http://schemas.microsoft.com/office/powerpoint/2010/main" val="4321435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B427-4FD2-4659-9AE5-16BE735CCF14}"/>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FFF4842-F2A1-4AD8-92A1-E63238B31A25}"/>
              </a:ext>
            </a:extLst>
          </p:cNvPr>
          <p:cNvSpPr>
            <a:spLocks noGrp="1"/>
          </p:cNvSpPr>
          <p:nvPr>
            <p:ph type="subTitle" idx="1"/>
          </p:nvPr>
        </p:nvSpPr>
        <p:spPr/>
        <p:txBody>
          <a:bodyPr>
            <a:normAutofit lnSpcReduction="10000"/>
          </a:bodyPr>
          <a:lstStyle/>
          <a:p>
            <a:endParaRPr lang="en-GB" sz="3200" dirty="0"/>
          </a:p>
          <a:p>
            <a:r>
              <a:rPr lang="en-GB" sz="3200" dirty="0"/>
              <a:t>Detective Chief Superintendent </a:t>
            </a:r>
            <a:r>
              <a:rPr lang="en-GB" sz="3200" dirty="0" err="1"/>
              <a:t>Sailesh</a:t>
            </a:r>
            <a:r>
              <a:rPr lang="en-GB" sz="3200" dirty="0"/>
              <a:t> </a:t>
            </a:r>
            <a:r>
              <a:rPr lang="en-GB" sz="3200" dirty="0" err="1"/>
              <a:t>Limbachia</a:t>
            </a:r>
            <a:endParaRPr lang="en-GB" sz="3200" dirty="0"/>
          </a:p>
          <a:p>
            <a:r>
              <a:rPr lang="en-GB" sz="3200" dirty="0"/>
              <a:t> Head of Public Protection</a:t>
            </a:r>
          </a:p>
        </p:txBody>
      </p:sp>
      <p:pic>
        <p:nvPicPr>
          <p:cNvPr id="4" name="Picture 3">
            <a:extLst>
              <a:ext uri="{FF2B5EF4-FFF2-40B4-BE49-F238E27FC236}">
                <a16:creationId xmlns:a16="http://schemas.microsoft.com/office/drawing/2014/main" id="{9009DD10-2029-4327-8431-6E379B43E5F7}"/>
              </a:ext>
            </a:extLst>
          </p:cNvPr>
          <p:cNvPicPr>
            <a:picLocks noChangeAspect="1"/>
          </p:cNvPicPr>
          <p:nvPr/>
        </p:nvPicPr>
        <p:blipFill>
          <a:blip r:embed="rId2"/>
          <a:stretch>
            <a:fillRect/>
          </a:stretch>
        </p:blipFill>
        <p:spPr>
          <a:xfrm>
            <a:off x="2570480" y="1209040"/>
            <a:ext cx="7122160" cy="2300923"/>
          </a:xfrm>
          <a:prstGeom prst="rect">
            <a:avLst/>
          </a:prstGeom>
        </p:spPr>
      </p:pic>
    </p:spTree>
    <p:extLst>
      <p:ext uri="{BB962C8B-B14F-4D97-AF65-F5344CB8AC3E}">
        <p14:creationId xmlns:p14="http://schemas.microsoft.com/office/powerpoint/2010/main" val="1229368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752730D-2E3B-4006-8198-41B361C390B0}"/>
              </a:ext>
            </a:extLst>
          </p:cNvPr>
          <p:cNvSpPr>
            <a:spLocks noGrp="1"/>
          </p:cNvSpPr>
          <p:nvPr>
            <p:ph type="title"/>
          </p:nvPr>
        </p:nvSpPr>
        <p:spPr>
          <a:xfrm>
            <a:off x="609601" y="273049"/>
            <a:ext cx="4011084" cy="1870075"/>
          </a:xfrm>
        </p:spPr>
        <p:txBody>
          <a:bodyPr/>
          <a:lstStyle/>
          <a:p>
            <a:r>
              <a:rPr lang="en-US" dirty="0"/>
              <a:t>Olive booking link;</a:t>
            </a:r>
            <a:br>
              <a:rPr lang="en-US" dirty="0"/>
            </a:br>
            <a:r>
              <a:rPr lang="en-GB" sz="1800" u="sng" dirty="0">
                <a:hlinkClick r:id="rId2"/>
              </a:rPr>
              <a:t>https://surreycoun.plateau.com/learning/user/portal.do?siteID=SCA&amp;landingPage=login</a:t>
            </a:r>
            <a:br>
              <a:rPr lang="en-US" sz="1800" dirty="0"/>
            </a:br>
            <a:endParaRPr lang="en-US" sz="1800" dirty="0"/>
          </a:p>
        </p:txBody>
      </p:sp>
      <p:sp>
        <p:nvSpPr>
          <p:cNvPr id="3" name="TextBox 2">
            <a:extLst>
              <a:ext uri="{FF2B5EF4-FFF2-40B4-BE49-F238E27FC236}">
                <a16:creationId xmlns:a16="http://schemas.microsoft.com/office/drawing/2014/main" id="{032074F0-0A59-4205-A5B1-ED5C0CAA314E}"/>
              </a:ext>
            </a:extLst>
          </p:cNvPr>
          <p:cNvSpPr txBox="1"/>
          <p:nvPr/>
        </p:nvSpPr>
        <p:spPr>
          <a:xfrm>
            <a:off x="5344160" y="355600"/>
            <a:ext cx="4653280" cy="5770564"/>
          </a:xfrm>
          <a:prstGeom prst="rect">
            <a:avLst/>
          </a:prstGeom>
        </p:spPr>
        <p:txBody>
          <a:bodyPr rtlCol="0">
            <a:normAutofit lnSpcReduction="10000"/>
          </a:bodyPr>
          <a:lstStyle/>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Neglect training offers to ensure that practitioners are supported with the awareness, skills and tools to effectively intervene where neglect is a factor;</a:t>
            </a:r>
          </a:p>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Introduction to Neglect</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GCP2 programme (includes Train the Trainer)</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 the Trainer (Learning from Practice)</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Included in all learning activities of the core offer</a:t>
            </a:r>
          </a:p>
        </p:txBody>
      </p:sp>
      <p:sp>
        <p:nvSpPr>
          <p:cNvPr id="13" name="Text Placeholder 3">
            <a:extLst>
              <a:ext uri="{FF2B5EF4-FFF2-40B4-BE49-F238E27FC236}">
                <a16:creationId xmlns:a16="http://schemas.microsoft.com/office/drawing/2014/main" id="{C386D38C-E9CC-4072-81B4-1318C23F8024}"/>
              </a:ext>
            </a:extLst>
          </p:cNvPr>
          <p:cNvSpPr>
            <a:spLocks noGrp="1"/>
          </p:cNvSpPr>
          <p:nvPr>
            <p:ph type="body" sz="half" idx="2"/>
          </p:nvPr>
        </p:nvSpPr>
        <p:spPr>
          <a:xfrm>
            <a:off x="609601" y="4287520"/>
            <a:ext cx="4011084" cy="2433956"/>
          </a:xfrm>
        </p:spPr>
        <p:txBody>
          <a:bodyPr/>
          <a:lstStyle/>
          <a:p>
            <a:pPr>
              <a:lnSpc>
                <a:spcPct val="107000"/>
              </a:lnSpc>
              <a:spcAft>
                <a:spcPts val="800"/>
              </a:spcAft>
            </a:pPr>
            <a:r>
              <a:rPr lang="en-GB" sz="1800" b="1">
                <a:ea typeface="Calibri" panose="020F0502020204030204" pitchFamily="34" charset="0"/>
              </a:rPr>
              <a:t>Introduction to Neglect Workshops</a:t>
            </a:r>
          </a:p>
          <a:p>
            <a:pPr>
              <a:lnSpc>
                <a:spcPct val="107000"/>
              </a:lnSpc>
              <a:spcAft>
                <a:spcPts val="800"/>
              </a:spcAft>
            </a:pPr>
            <a:r>
              <a:rPr lang="en-GB" sz="1800" b="1">
                <a:ea typeface="Calibri" panose="020F0502020204030204" pitchFamily="34" charset="0"/>
              </a:rPr>
              <a:t>19 July 2021</a:t>
            </a:r>
          </a:p>
          <a:p>
            <a:pPr>
              <a:lnSpc>
                <a:spcPct val="107000"/>
              </a:lnSpc>
              <a:spcAft>
                <a:spcPts val="800"/>
              </a:spcAft>
            </a:pPr>
            <a:r>
              <a:rPr lang="en-GB" sz="1800" b="1">
                <a:ea typeface="Calibri" panose="020F0502020204030204" pitchFamily="34" charset="0"/>
              </a:rPr>
              <a:t>06 October 2021</a:t>
            </a:r>
          </a:p>
          <a:p>
            <a:pPr>
              <a:lnSpc>
                <a:spcPct val="107000"/>
              </a:lnSpc>
              <a:spcAft>
                <a:spcPts val="800"/>
              </a:spcAft>
            </a:pPr>
            <a:r>
              <a:rPr lang="en-GB" sz="1800" b="1">
                <a:ea typeface="Calibri" panose="020F0502020204030204" pitchFamily="34" charset="0"/>
              </a:rPr>
              <a:t>02 February 2022</a:t>
            </a:r>
          </a:p>
          <a:p>
            <a:r>
              <a:rPr lang="en-GB" sz="1800" b="1">
                <a:ea typeface="Calibri" panose="020F0502020204030204" pitchFamily="34" charset="0"/>
              </a:rPr>
              <a:t>27 April 2022</a:t>
            </a:r>
            <a:endParaRPr lang="en-US" b="1" dirty="0"/>
          </a:p>
        </p:txBody>
      </p:sp>
      <p:sp>
        <p:nvSpPr>
          <p:cNvPr id="2" name="Slide Number Placeholder 1">
            <a:extLst>
              <a:ext uri="{FF2B5EF4-FFF2-40B4-BE49-F238E27FC236}">
                <a16:creationId xmlns:a16="http://schemas.microsoft.com/office/drawing/2014/main" id="{2211152E-DC57-4983-8D05-43AB1A4CDD9C}"/>
              </a:ext>
            </a:extLst>
          </p:cNvPr>
          <p:cNvSpPr>
            <a:spLocks noGrp="1"/>
          </p:cNvSpPr>
          <p:nvPr>
            <p:ph type="sldNum" sz="quarter" idx="12"/>
          </p:nvPr>
        </p:nvSpPr>
        <p:spPr>
          <a:xfrm>
            <a:off x="8737600" y="6356351"/>
            <a:ext cx="2844800"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A031D406-4FF8-42ED-A7AA-DCD7F95F344C}" type="slidenum">
              <a:rPr kumimoji="0" lang="en-GB"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30</a:t>
            </a:fld>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830153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25"/>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02AC1-C9AD-4E80-BB10-FE7C2AA4D16C}"/>
              </a:ext>
            </a:extLst>
          </p:cNvPr>
          <p:cNvSpPr>
            <a:spLocks noGrp="1"/>
          </p:cNvSpPr>
          <p:nvPr>
            <p:ph type="ctrTitle"/>
          </p:nvPr>
        </p:nvSpPr>
        <p:spPr>
          <a:xfrm>
            <a:off x="838200" y="790575"/>
            <a:ext cx="6019800" cy="2298854"/>
          </a:xfrm>
        </p:spPr>
        <p:txBody>
          <a:bodyPr anchor="t">
            <a:normAutofit fontScale="90000"/>
          </a:bodyPr>
          <a:lstStyle/>
          <a:p>
            <a:pPr algn="l"/>
            <a:r>
              <a:rPr lang="en-GB" sz="6000" b="1" dirty="0">
                <a:gradFill flip="none" rotWithShape="1">
                  <a:gsLst>
                    <a:gs pos="0">
                      <a:schemeClr val="accent5">
                        <a:alpha val="70000"/>
                      </a:schemeClr>
                    </a:gs>
                    <a:gs pos="100000">
                      <a:schemeClr val="accent1">
                        <a:alpha val="70000"/>
                      </a:schemeClr>
                    </a:gs>
                  </a:gsLst>
                  <a:lin ang="0" scaled="1"/>
                  <a:tileRect/>
                </a:gradFill>
              </a:rPr>
              <a:t>GCP2 </a:t>
            </a:r>
            <a:br>
              <a:rPr lang="en-GB" sz="6000" b="1" dirty="0">
                <a:gradFill flip="none" rotWithShape="1">
                  <a:gsLst>
                    <a:gs pos="0">
                      <a:schemeClr val="accent5">
                        <a:alpha val="70000"/>
                      </a:schemeClr>
                    </a:gs>
                    <a:gs pos="100000">
                      <a:schemeClr val="accent1">
                        <a:alpha val="70000"/>
                      </a:schemeClr>
                    </a:gs>
                  </a:gsLst>
                  <a:lin ang="0" scaled="1"/>
                  <a:tileRect/>
                </a:gradFill>
              </a:rPr>
            </a:br>
            <a:r>
              <a:rPr lang="en-GB" sz="6000" b="1" dirty="0">
                <a:gradFill flip="none" rotWithShape="1">
                  <a:gsLst>
                    <a:gs pos="0">
                      <a:schemeClr val="accent5">
                        <a:alpha val="70000"/>
                      </a:schemeClr>
                    </a:gs>
                    <a:gs pos="100000">
                      <a:schemeClr val="accent1">
                        <a:alpha val="70000"/>
                      </a:schemeClr>
                    </a:gs>
                  </a:gsLst>
                  <a:lin ang="0" scaled="1"/>
                  <a:tileRect/>
                </a:gradFill>
              </a:rPr>
              <a:t>Lunchtime </a:t>
            </a:r>
            <a:br>
              <a:rPr lang="en-GB" sz="6000" b="1" dirty="0">
                <a:gradFill flip="none" rotWithShape="1">
                  <a:gsLst>
                    <a:gs pos="0">
                      <a:schemeClr val="accent5">
                        <a:alpha val="70000"/>
                      </a:schemeClr>
                    </a:gs>
                    <a:gs pos="100000">
                      <a:schemeClr val="accent1">
                        <a:alpha val="70000"/>
                      </a:schemeClr>
                    </a:gs>
                  </a:gsLst>
                  <a:lin ang="0" scaled="1"/>
                  <a:tileRect/>
                </a:gradFill>
              </a:rPr>
            </a:br>
            <a:r>
              <a:rPr lang="en-GB" sz="6000" b="1" dirty="0">
                <a:gradFill flip="none" rotWithShape="1">
                  <a:gsLst>
                    <a:gs pos="0">
                      <a:schemeClr val="accent5">
                        <a:alpha val="70000"/>
                      </a:schemeClr>
                    </a:gs>
                    <a:gs pos="100000">
                      <a:schemeClr val="accent1">
                        <a:alpha val="70000"/>
                      </a:schemeClr>
                    </a:gs>
                  </a:gsLst>
                  <a:lin ang="0" scaled="1"/>
                  <a:tileRect/>
                </a:gradFill>
              </a:rPr>
              <a:t>Work shop</a:t>
            </a:r>
            <a:br>
              <a:rPr lang="en-GB" dirty="0">
                <a:gradFill flip="none" rotWithShape="1">
                  <a:gsLst>
                    <a:gs pos="0">
                      <a:schemeClr val="accent5">
                        <a:alpha val="70000"/>
                      </a:schemeClr>
                    </a:gs>
                    <a:gs pos="100000">
                      <a:schemeClr val="accent1">
                        <a:alpha val="70000"/>
                      </a:schemeClr>
                    </a:gs>
                  </a:gsLst>
                  <a:lin ang="0" scaled="1"/>
                  <a:tileRect/>
                </a:gradFill>
              </a:rPr>
            </a:br>
            <a:br>
              <a:rPr lang="en-GB" dirty="0">
                <a:gradFill flip="none" rotWithShape="1">
                  <a:gsLst>
                    <a:gs pos="0">
                      <a:schemeClr val="accent5">
                        <a:alpha val="70000"/>
                      </a:schemeClr>
                    </a:gs>
                    <a:gs pos="100000">
                      <a:schemeClr val="accent1">
                        <a:alpha val="70000"/>
                      </a:schemeClr>
                    </a:gs>
                  </a:gsLst>
                  <a:lin ang="0" scaled="1"/>
                  <a:tileRect/>
                </a:gradFill>
              </a:rPr>
            </a:br>
            <a:endParaRPr lang="en-GB" sz="3200" dirty="0">
              <a:gradFill flip="none" rotWithShape="1">
                <a:gsLst>
                  <a:gs pos="0">
                    <a:schemeClr val="accent5">
                      <a:alpha val="70000"/>
                    </a:schemeClr>
                  </a:gs>
                  <a:gs pos="100000">
                    <a:schemeClr val="accent1">
                      <a:alpha val="70000"/>
                    </a:schemeClr>
                  </a:gs>
                </a:gsLst>
                <a:lin ang="0" scaled="1"/>
                <a:tileRect/>
              </a:gradFill>
            </a:endParaRPr>
          </a:p>
        </p:txBody>
      </p:sp>
      <p:sp>
        <p:nvSpPr>
          <p:cNvPr id="3" name="Subtitle 2">
            <a:extLst>
              <a:ext uri="{FF2B5EF4-FFF2-40B4-BE49-F238E27FC236}">
                <a16:creationId xmlns:a16="http://schemas.microsoft.com/office/drawing/2014/main" id="{97A6DE82-4D19-40EC-84AA-6714DF2A9197}"/>
              </a:ext>
            </a:extLst>
          </p:cNvPr>
          <p:cNvSpPr>
            <a:spLocks noGrp="1"/>
          </p:cNvSpPr>
          <p:nvPr>
            <p:ph type="subTitle" idx="1"/>
          </p:nvPr>
        </p:nvSpPr>
        <p:spPr>
          <a:xfrm>
            <a:off x="6972300" y="790575"/>
            <a:ext cx="4381500" cy="2124076"/>
          </a:xfrm>
        </p:spPr>
        <p:txBody>
          <a:bodyPr anchor="t">
            <a:normAutofit/>
          </a:bodyPr>
          <a:lstStyle/>
          <a:p>
            <a:pPr algn="l"/>
            <a:r>
              <a:rPr lang="en-GB" sz="3600" b="1" dirty="0">
                <a:solidFill>
                  <a:schemeClr val="tx2">
                    <a:alpha val="60000"/>
                  </a:schemeClr>
                </a:solidFill>
              </a:rPr>
              <a:t>Co-existence of  Domestic Abuse and child neglect</a:t>
            </a:r>
          </a:p>
        </p:txBody>
      </p:sp>
      <p:sp>
        <p:nvSpPr>
          <p:cNvPr id="75" name="Rectangle 74">
            <a:extLst>
              <a:ext uri="{FF2B5EF4-FFF2-40B4-BE49-F238E27FC236}">
                <a16:creationId xmlns:a16="http://schemas.microsoft.com/office/drawing/2014/main" id="{55CEFCF2-2ACF-4E0E-90A3-828513341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575" y="3162272"/>
            <a:ext cx="11207125" cy="3203604"/>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C:\Users\janine\AppData\Local\Temp\Temp1_esdas.zip\esdas\Logos\Colour\jpg\ESDAS.jpg">
            <a:extLst>
              <a:ext uri="{FF2B5EF4-FFF2-40B4-BE49-F238E27FC236}">
                <a16:creationId xmlns:a16="http://schemas.microsoft.com/office/drawing/2014/main" id="{A2C43C2C-0528-4A41-A830-4F25DEA7C6B8}"/>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5676" r="1" b="1"/>
          <a:stretch/>
        </p:blipFill>
        <p:spPr bwMode="auto">
          <a:xfrm>
            <a:off x="489575" y="3152776"/>
            <a:ext cx="11207125" cy="3213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07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700"/>
                                        <p:tgtEl>
                                          <p:spTgt spid="102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2096-2264-4F27-9C35-1C67671F7335}"/>
              </a:ext>
            </a:extLst>
          </p:cNvPr>
          <p:cNvSpPr>
            <a:spLocks noGrp="1"/>
          </p:cNvSpPr>
          <p:nvPr>
            <p:ph type="title"/>
          </p:nvPr>
        </p:nvSpPr>
        <p:spPr>
          <a:xfrm>
            <a:off x="838200" y="716300"/>
            <a:ext cx="10515600" cy="1325563"/>
          </a:xfrm>
        </p:spPr>
        <p:txBody>
          <a:bodyPr>
            <a:normAutofit fontScale="90000"/>
          </a:bodyPr>
          <a:lstStyle/>
          <a:p>
            <a:pPr marL="342900" lvl="0" indent="-342900" algn="ctr">
              <a:lnSpc>
                <a:spcPct val="105000"/>
              </a:lnSpc>
            </a:pPr>
            <a:br>
              <a:rPr lang="en-GB" sz="4000" b="1" dirty="0">
                <a:effectLst/>
                <a:latin typeface="Arial" panose="020B0604020202020204" pitchFamily="34" charset="0"/>
                <a:ea typeface="Times New Roman" panose="02020603050405020304" pitchFamily="18" charset="0"/>
              </a:rPr>
            </a:br>
            <a:r>
              <a:rPr lang="en-GB" sz="6000" b="1" dirty="0">
                <a:effectLst/>
                <a:latin typeface="Arial" panose="020B0604020202020204" pitchFamily="34" charset="0"/>
                <a:ea typeface="Times New Roman" panose="02020603050405020304" pitchFamily="18" charset="0"/>
              </a:rPr>
              <a:t>Aims of th</a:t>
            </a:r>
            <a:r>
              <a:rPr lang="en-GB" sz="6000" b="1" dirty="0">
                <a:latin typeface="Arial" panose="020B0604020202020204" pitchFamily="34" charset="0"/>
                <a:ea typeface="Times New Roman" panose="02020603050405020304" pitchFamily="18" charset="0"/>
              </a:rPr>
              <a:t>e </a:t>
            </a:r>
            <a:r>
              <a:rPr lang="en-GB" sz="6000" b="1" dirty="0">
                <a:effectLst/>
                <a:latin typeface="Arial" panose="020B0604020202020204" pitchFamily="34" charset="0"/>
                <a:ea typeface="Times New Roman" panose="02020603050405020304" pitchFamily="18" charset="0"/>
              </a:rPr>
              <a:t>session</a:t>
            </a:r>
            <a:br>
              <a:rPr lang="en-GB" sz="1100" dirty="0">
                <a:effectLst/>
                <a:latin typeface="Calibri" panose="020F0502020204030204" pitchFamily="34" charset="0"/>
                <a:ea typeface="Calibri" panose="020F0502020204030204" pitchFamily="34" charset="0"/>
              </a:rPr>
            </a:br>
            <a:br>
              <a:rPr lang="en-GB" sz="1100" dirty="0">
                <a:effectLst/>
                <a:latin typeface="Calibri" panose="020F0502020204030204" pitchFamily="34" charset="0"/>
                <a:ea typeface="Calibri" panose="020F0502020204030204" pitchFamily="34" charset="0"/>
              </a:rPr>
            </a:br>
            <a:r>
              <a:rPr lang="en-GB" sz="1100" dirty="0">
                <a:effectLst/>
                <a:latin typeface="Arial" panose="020B0604020202020204" pitchFamily="34" charset="0"/>
                <a:ea typeface="Times New Roman" panose="02020603050405020304" pitchFamily="18" charset="0"/>
              </a:rPr>
              <a:t> </a:t>
            </a:r>
            <a:br>
              <a:rPr lang="en-GB" sz="1100" dirty="0">
                <a:effectLst/>
                <a:latin typeface="Calibri" panose="020F0502020204030204" pitchFamily="34" charset="0"/>
                <a:ea typeface="Calibri" panose="020F0502020204030204" pitchFamily="34" charset="0"/>
              </a:rPr>
            </a:br>
            <a:endParaRPr lang="en-GB" dirty="0"/>
          </a:p>
        </p:txBody>
      </p:sp>
      <p:sp>
        <p:nvSpPr>
          <p:cNvPr id="4" name="TextBox 3">
            <a:extLst>
              <a:ext uri="{FF2B5EF4-FFF2-40B4-BE49-F238E27FC236}">
                <a16:creationId xmlns:a16="http://schemas.microsoft.com/office/drawing/2014/main" id="{FAD5C5CE-2FCD-47BF-B317-E4B10B24D4B7}"/>
              </a:ext>
            </a:extLst>
          </p:cNvPr>
          <p:cNvSpPr txBox="1"/>
          <p:nvPr/>
        </p:nvSpPr>
        <p:spPr>
          <a:xfrm>
            <a:off x="1115627" y="2041863"/>
            <a:ext cx="9960746" cy="3046988"/>
          </a:xfrm>
          <a:prstGeom prst="rect">
            <a:avLst/>
          </a:prstGeom>
          <a:noFill/>
        </p:spPr>
        <p:txBody>
          <a:bodyPr wrap="square">
            <a:spAutoFit/>
          </a:bodyPr>
          <a:lstStyle/>
          <a:p>
            <a:pPr marL="285750" indent="-285750">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To explore the context of child neglect when </a:t>
            </a:r>
            <a:r>
              <a:rPr lang="en-GB" sz="2400" dirty="0">
                <a:latin typeface="Arial" panose="020B0604020202020204" pitchFamily="34" charset="0"/>
                <a:ea typeface="Times New Roman" panose="02020603050405020304" pitchFamily="18" charset="0"/>
              </a:rPr>
              <a:t>D</a:t>
            </a:r>
            <a:r>
              <a:rPr lang="en-GB" sz="2400" dirty="0">
                <a:effectLst/>
                <a:latin typeface="Arial" panose="020B0604020202020204" pitchFamily="34" charset="0"/>
                <a:ea typeface="Times New Roman" panose="02020603050405020304" pitchFamily="18" charset="0"/>
              </a:rPr>
              <a:t>omestic </a:t>
            </a:r>
            <a:r>
              <a:rPr lang="en-GB" sz="2400" dirty="0">
                <a:latin typeface="Arial" panose="020B0604020202020204" pitchFamily="34" charset="0"/>
                <a:ea typeface="Times New Roman" panose="02020603050405020304" pitchFamily="18" charset="0"/>
              </a:rPr>
              <a:t>A</a:t>
            </a:r>
            <a:r>
              <a:rPr lang="en-GB" sz="2400" dirty="0">
                <a:effectLst/>
                <a:latin typeface="Arial" panose="020B0604020202020204" pitchFamily="34" charset="0"/>
                <a:ea typeface="Times New Roman" panose="02020603050405020304" pitchFamily="18" charset="0"/>
              </a:rPr>
              <a:t>buse is a factor</a:t>
            </a:r>
          </a:p>
          <a:p>
            <a:pPr marL="285750" indent="-285750">
              <a:buFont typeface="Arial" panose="020B0604020202020204" pitchFamily="34" charset="0"/>
              <a:buChar char="•"/>
            </a:pPr>
            <a:endParaRPr lang="en-GB" sz="2400"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2400" dirty="0">
                <a:effectLst/>
                <a:latin typeface="Arial" panose="020B0604020202020204" pitchFamily="34" charset="0"/>
                <a:ea typeface="Times New Roman" panose="02020603050405020304" pitchFamily="18" charset="0"/>
              </a:rPr>
              <a:t>To consider the impact of Domestic Abuse on parenting capacity to avoid victim blame</a:t>
            </a:r>
          </a:p>
          <a:p>
            <a:pPr marL="285750" indent="-285750">
              <a:buFont typeface="Arial" panose="020B0604020202020204" pitchFamily="34" charset="0"/>
              <a:buChar char="•"/>
            </a:pPr>
            <a:endParaRPr lang="en-GB" sz="2400" dirty="0">
              <a:latin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rPr>
              <a:t>To encourage reflective thinking around professional curiosity and being more trauma informed </a:t>
            </a:r>
            <a:endParaRPr lang="en-GB" sz="2400" dirty="0"/>
          </a:p>
        </p:txBody>
      </p:sp>
    </p:spTree>
    <p:extLst>
      <p:ext uri="{BB962C8B-B14F-4D97-AF65-F5344CB8AC3E}">
        <p14:creationId xmlns:p14="http://schemas.microsoft.com/office/powerpoint/2010/main" val="32157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0A25-9268-4BE4-9D80-BEEA8C8D1634}"/>
              </a:ext>
            </a:extLst>
          </p:cNvPr>
          <p:cNvSpPr>
            <a:spLocks noGrp="1"/>
          </p:cNvSpPr>
          <p:nvPr>
            <p:ph type="title"/>
          </p:nvPr>
        </p:nvSpPr>
        <p:spPr>
          <a:xfrm>
            <a:off x="838199" y="299297"/>
            <a:ext cx="10515600" cy="1325563"/>
          </a:xfrm>
        </p:spPr>
        <p:txBody>
          <a:bodyPr>
            <a:normAutofit/>
          </a:bodyPr>
          <a:lstStyle/>
          <a:p>
            <a:r>
              <a:rPr lang="en-GB" sz="3600" b="1" dirty="0">
                <a:latin typeface="Arial" panose="020B0604020202020204" pitchFamily="34" charset="0"/>
                <a:cs typeface="Arial" panose="020B0604020202020204" pitchFamily="34" charset="0"/>
              </a:rPr>
              <a:t>Context of DA in a case study of child neglect</a:t>
            </a:r>
          </a:p>
        </p:txBody>
      </p:sp>
      <p:sp>
        <p:nvSpPr>
          <p:cNvPr id="5" name="TextBox 4">
            <a:extLst>
              <a:ext uri="{FF2B5EF4-FFF2-40B4-BE49-F238E27FC236}">
                <a16:creationId xmlns:a16="http://schemas.microsoft.com/office/drawing/2014/main" id="{08CE03AD-5429-4267-BEED-D0A458E487F8}"/>
              </a:ext>
            </a:extLst>
          </p:cNvPr>
          <p:cNvSpPr txBox="1"/>
          <p:nvPr/>
        </p:nvSpPr>
        <p:spPr>
          <a:xfrm>
            <a:off x="838200" y="1410355"/>
            <a:ext cx="105155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Next LT Pro"/>
                <a:ea typeface="+mn-ea"/>
                <a:cs typeface="+mn-cs"/>
              </a:rPr>
              <a:t>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13124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239E-DB53-4667-BC39-A01BCD1AE9FC}"/>
              </a:ext>
            </a:extLst>
          </p:cNvPr>
          <p:cNvSpPr>
            <a:spLocks noGrp="1"/>
          </p:cNvSpPr>
          <p:nvPr>
            <p:ph type="title"/>
          </p:nvPr>
        </p:nvSpPr>
        <p:spPr>
          <a:xfrm>
            <a:off x="838200" y="263786"/>
            <a:ext cx="10515600" cy="1325563"/>
          </a:xfrm>
        </p:spPr>
        <p:txBody>
          <a:bodyPr>
            <a:normAutofit/>
          </a:bodyPr>
          <a:lstStyle/>
          <a:p>
            <a:pPr algn="ctr"/>
            <a:r>
              <a:rPr lang="en-GB" sz="4000" b="1" dirty="0">
                <a:latin typeface="Arial" panose="020B0604020202020204" pitchFamily="34" charset="0"/>
                <a:cs typeface="Arial" panose="020B0604020202020204" pitchFamily="34" charset="0"/>
              </a:rPr>
              <a:t>Concerns identified in referrals</a:t>
            </a:r>
          </a:p>
        </p:txBody>
      </p:sp>
      <p:sp>
        <p:nvSpPr>
          <p:cNvPr id="4" name="TextBox 3">
            <a:extLst>
              <a:ext uri="{FF2B5EF4-FFF2-40B4-BE49-F238E27FC236}">
                <a16:creationId xmlns:a16="http://schemas.microsoft.com/office/drawing/2014/main" id="{9155FAE2-551A-4C5B-B841-031E0F6A288E}"/>
              </a:ext>
            </a:extLst>
          </p:cNvPr>
          <p:cNvSpPr txBox="1"/>
          <p:nvPr/>
        </p:nvSpPr>
        <p:spPr>
          <a:xfrm>
            <a:off x="1020932" y="1589351"/>
            <a:ext cx="10332868" cy="1949957"/>
          </a:xfrm>
          <a:prstGeom prst="rect">
            <a:avLst/>
          </a:prstGeom>
          <a:noFill/>
        </p:spPr>
        <p:txBody>
          <a:bodyPr wrap="square" rtlCol="0">
            <a:sp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Referrals made to ESDAS Children’s Service and CAMHS to work with mum’s children</a:t>
            </a:r>
          </a:p>
          <a:p>
            <a:pPr marL="342900" marR="0" lvl="0" indent="-342900" algn="l" defTabSz="914400" rtl="0" eaLnBrk="1" fontAlgn="auto" latinLnBrk="0" hangingPunct="1">
              <a:lnSpc>
                <a:spcPct val="106000"/>
              </a:lnSpc>
              <a:spcBef>
                <a:spcPts val="0"/>
              </a:spcBef>
              <a:spcAft>
                <a:spcPts val="80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889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B5C0-F933-4EDF-9657-87554195AE54}"/>
              </a:ext>
            </a:extLst>
          </p:cNvPr>
          <p:cNvSpPr>
            <a:spLocks noGrp="1"/>
          </p:cNvSpPr>
          <p:nvPr>
            <p:ph type="title"/>
          </p:nvPr>
        </p:nvSpPr>
        <p:spPr>
          <a:xfrm>
            <a:off x="838200" y="308175"/>
            <a:ext cx="10515600" cy="1325563"/>
          </a:xfrm>
        </p:spPr>
        <p:txBody>
          <a:bodyPr>
            <a:normAutofit/>
          </a:bodyPr>
          <a:lstStyle/>
          <a:p>
            <a:pPr algn="ctr"/>
            <a:r>
              <a:rPr lang="en-GB" sz="4000" b="1" dirty="0">
                <a:latin typeface="Arial" panose="020B0604020202020204" pitchFamily="34" charset="0"/>
                <a:cs typeface="Arial" panose="020B0604020202020204" pitchFamily="34" charset="0"/>
              </a:rPr>
              <a:t>Services Responses</a:t>
            </a:r>
          </a:p>
        </p:txBody>
      </p:sp>
      <p:sp>
        <p:nvSpPr>
          <p:cNvPr id="3" name="Content Placeholder 2">
            <a:extLst>
              <a:ext uri="{FF2B5EF4-FFF2-40B4-BE49-F238E27FC236}">
                <a16:creationId xmlns:a16="http://schemas.microsoft.com/office/drawing/2014/main" id="{0A66F177-10AB-40C8-B448-DAA09AAA2724}"/>
              </a:ext>
            </a:extLst>
          </p:cNvPr>
          <p:cNvSpPr>
            <a:spLocks noGrp="1"/>
          </p:cNvSpPr>
          <p:nvPr>
            <p:ph idx="1"/>
          </p:nvPr>
        </p:nvSpPr>
        <p:spPr>
          <a:xfrm>
            <a:off x="838200" y="1335278"/>
            <a:ext cx="10515600" cy="4541739"/>
          </a:xfrm>
        </p:spPr>
        <p:txBody>
          <a:bodyPr>
            <a:normAutofit fontScale="92500" lnSpcReduction="20000"/>
          </a:bodyPr>
          <a:lstStyle/>
          <a:p>
            <a:pPr marL="228600" indent="0">
              <a:buNone/>
            </a:pPr>
            <a:r>
              <a:rPr lang="en-GB" sz="2000" b="1" dirty="0">
                <a:latin typeface="Arial" panose="020B0604020202020204" pitchFamily="34" charset="0"/>
                <a:cs typeface="Arial" panose="020B0604020202020204" pitchFamily="34" charset="0"/>
              </a:rPr>
              <a:t>CAMHS –</a:t>
            </a:r>
            <a:r>
              <a:rPr lang="en-GB" sz="2000" dirty="0">
                <a:latin typeface="Arial" panose="020B0604020202020204" pitchFamily="34" charset="0"/>
                <a:cs typeface="Arial" panose="020B0604020202020204" pitchFamily="34" charset="0"/>
              </a:rPr>
              <a:t> suggested other therapeutic intervention explored first to address the trauma </a:t>
            </a:r>
          </a:p>
          <a:p>
            <a:pPr marL="228600" indent="0">
              <a:buNone/>
            </a:pPr>
            <a:r>
              <a:rPr lang="en-GB" sz="2000" b="1" dirty="0">
                <a:latin typeface="Arial" panose="020B0604020202020204" pitchFamily="34" charset="0"/>
                <a:cs typeface="Arial" panose="020B0604020202020204" pitchFamily="34" charset="0"/>
              </a:rPr>
              <a:t>SCHOOL</a:t>
            </a:r>
            <a:r>
              <a:rPr lang="en-GB" sz="2000" dirty="0">
                <a:latin typeface="Arial" panose="020B0604020202020204" pitchFamily="34" charset="0"/>
                <a:cs typeface="Arial" panose="020B0604020202020204" pitchFamily="34" charset="0"/>
              </a:rPr>
              <a:t> -  School Nurse supporting child’s ‘medical’ needs and a Teaching Assistant supporting in class. Two siblings are in the same class due to birth dates. Oldest child is protective of his sibling and is described as the ‘perfect child’</a:t>
            </a:r>
          </a:p>
          <a:p>
            <a:pPr marL="228600" indent="0">
              <a:buNone/>
            </a:pPr>
            <a:r>
              <a:rPr lang="en-GB" sz="2000" b="1" dirty="0">
                <a:latin typeface="Arial" panose="020B0604020202020204" pitchFamily="34" charset="0"/>
                <a:cs typeface="Arial" panose="020B0604020202020204" pitchFamily="34" charset="0"/>
              </a:rPr>
              <a:t>CHILDREN’S CENTRE </a:t>
            </a:r>
            <a:r>
              <a:rPr lang="en-GB" sz="2000" dirty="0">
                <a:latin typeface="Arial" panose="020B0604020202020204" pitchFamily="34" charset="0"/>
                <a:cs typeface="Arial" panose="020B0604020202020204" pitchFamily="34" charset="0"/>
              </a:rPr>
              <a:t>– Leading the TAF and offering family support</a:t>
            </a:r>
          </a:p>
          <a:p>
            <a:pPr marL="228600" indent="0">
              <a:buNone/>
            </a:pPr>
            <a:r>
              <a:rPr lang="en-GB" sz="2000" b="1" dirty="0">
                <a:latin typeface="Arial" panose="020B0604020202020204" pitchFamily="34" charset="0"/>
                <a:cs typeface="Arial" panose="020B0604020202020204" pitchFamily="34" charset="0"/>
              </a:rPr>
              <a:t>ESDAS –</a:t>
            </a:r>
            <a:r>
              <a:rPr lang="en-GB" sz="2000" dirty="0">
                <a:latin typeface="Arial" panose="020B0604020202020204" pitchFamily="34" charset="0"/>
                <a:cs typeface="Arial" panose="020B0604020202020204" pitchFamily="34" charset="0"/>
              </a:rPr>
              <a:t> Adult Outreach offered to mum and 1:1 sessions offered to eldest child in school as mum felt he was ‘more affected’</a:t>
            </a:r>
          </a:p>
          <a:p>
            <a:pPr marL="228600" indent="0">
              <a:buNone/>
            </a:pPr>
            <a:r>
              <a:rPr lang="en-GB" sz="2000" b="1" dirty="0">
                <a:latin typeface="Arial" panose="020B0604020202020204" pitchFamily="34" charset="0"/>
                <a:cs typeface="Arial" panose="020B0604020202020204" pitchFamily="34" charset="0"/>
              </a:rPr>
              <a:t>CHILDREN’S SERVICES </a:t>
            </a:r>
            <a:r>
              <a:rPr lang="en-GB" sz="2000" dirty="0">
                <a:latin typeface="Arial" panose="020B0604020202020204" pitchFamily="34" charset="0"/>
                <a:cs typeface="Arial" panose="020B0604020202020204" pitchFamily="34" charset="0"/>
              </a:rPr>
              <a:t>– ESDAS made referral to C-SPA, which was declined as appropriate professionals already involved in the TAF </a:t>
            </a:r>
          </a:p>
          <a:p>
            <a:pPr marL="228600" indent="0">
              <a:buNone/>
            </a:pPr>
            <a:r>
              <a:rPr lang="en-GB" sz="2000" dirty="0">
                <a:latin typeface="Arial" panose="020B0604020202020204" pitchFamily="34" charset="0"/>
                <a:cs typeface="Arial" panose="020B0604020202020204" pitchFamily="34" charset="0"/>
              </a:rPr>
              <a:t>Further referral made to C-SPA with on-going neglect concerns following mum’s disengagement with all professionals and consequential closure of TAF </a:t>
            </a:r>
          </a:p>
          <a:p>
            <a:pPr marL="228600" indent="0">
              <a:buNone/>
            </a:pPr>
            <a:r>
              <a:rPr lang="en-GB" sz="2000" dirty="0">
                <a:latin typeface="Arial" panose="020B0604020202020204" pitchFamily="34" charset="0"/>
                <a:cs typeface="Arial" panose="020B0604020202020204" pitchFamily="34" charset="0"/>
              </a:rPr>
              <a:t>MAP enquiry identified level 4 criteria, however, this was subsequently stepped down to Early Help following a phone conversation with mum and then closed</a:t>
            </a:r>
          </a:p>
        </p:txBody>
      </p:sp>
    </p:spTree>
    <p:extLst>
      <p:ext uri="{BB962C8B-B14F-4D97-AF65-F5344CB8AC3E}">
        <p14:creationId xmlns:p14="http://schemas.microsoft.com/office/powerpoint/2010/main" val="151364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ame 74">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Title 1">
            <a:extLst>
              <a:ext uri="{FF2B5EF4-FFF2-40B4-BE49-F238E27FC236}">
                <a16:creationId xmlns:a16="http://schemas.microsoft.com/office/drawing/2014/main" id="{CB2F3075-6D21-413E-9E09-FD418837379D}"/>
              </a:ext>
            </a:extLst>
          </p:cNvPr>
          <p:cNvSpPr>
            <a:spLocks noGrp="1" noChangeArrowheads="1"/>
          </p:cNvSpPr>
          <p:nvPr>
            <p:ph type="title"/>
          </p:nvPr>
        </p:nvSpPr>
        <p:spPr>
          <a:xfrm>
            <a:off x="838200" y="609600"/>
            <a:ext cx="4448175" cy="4906617"/>
          </a:xfrm>
        </p:spPr>
        <p:txBody>
          <a:bodyPr anchor="ctr">
            <a:normAutofit/>
          </a:bodyPr>
          <a:lstStyle/>
          <a:p>
            <a:r>
              <a:rPr lang="en-GB" altLang="en-US" sz="4400" b="1" dirty="0">
                <a:gradFill flip="none" rotWithShape="1">
                  <a:gsLst>
                    <a:gs pos="0">
                      <a:schemeClr val="accent5">
                        <a:alpha val="70000"/>
                      </a:schemeClr>
                    </a:gs>
                    <a:gs pos="100000">
                      <a:schemeClr val="accent1">
                        <a:alpha val="70000"/>
                      </a:schemeClr>
                    </a:gs>
                  </a:gsLst>
                  <a:lin ang="0" scaled="1"/>
                  <a:tileRect/>
                </a:gradFill>
                <a:latin typeface="Arial" panose="020B0604020202020204" pitchFamily="34" charset="0"/>
                <a:cs typeface="Arial" panose="020B0604020202020204" pitchFamily="34" charset="0"/>
              </a:rPr>
              <a:t>Narratives Embedded into a Belief System</a:t>
            </a:r>
          </a:p>
        </p:txBody>
      </p:sp>
      <p:graphicFrame>
        <p:nvGraphicFramePr>
          <p:cNvPr id="61449" name="Content Placeholder 2">
            <a:extLst>
              <a:ext uri="{FF2B5EF4-FFF2-40B4-BE49-F238E27FC236}">
                <a16:creationId xmlns:a16="http://schemas.microsoft.com/office/drawing/2014/main" id="{9964ED8A-0E58-40D4-A727-97B22C0D1D56}"/>
              </a:ext>
            </a:extLst>
          </p:cNvPr>
          <p:cNvGraphicFramePr>
            <a:graphicFrameLocks noGrp="1"/>
          </p:cNvGraphicFramePr>
          <p:nvPr>
            <p:ph idx="1"/>
          </p:nvPr>
        </p:nvGraphicFramePr>
        <p:xfrm>
          <a:off x="5667374" y="609600"/>
          <a:ext cx="568642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134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2780</Words>
  <Application>Microsoft Office PowerPoint</Application>
  <PresentationFormat>Widescreen</PresentationFormat>
  <Paragraphs>252</Paragraphs>
  <Slides>30</Slides>
  <Notes>5</Notes>
  <HiddenSlides>0</HiddenSlides>
  <MMClips>2</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4" baseType="lpstr">
      <vt:lpstr>Arial</vt:lpstr>
      <vt:lpstr>ArialMT</vt:lpstr>
      <vt:lpstr>Avenir Next LT Pro</vt:lpstr>
      <vt:lpstr>Calibri</vt:lpstr>
      <vt:lpstr>Calibri Light</vt:lpstr>
      <vt:lpstr>Cambria Math</vt:lpstr>
      <vt:lpstr>Sabon Next LT</vt:lpstr>
      <vt:lpstr>Times New Roman</vt:lpstr>
      <vt:lpstr>Wingdings</vt:lpstr>
      <vt:lpstr>Office Theme</vt:lpstr>
      <vt:lpstr>1_Office Theme</vt:lpstr>
      <vt:lpstr>Office Theme</vt:lpstr>
      <vt:lpstr>LuminousVTI</vt:lpstr>
      <vt:lpstr>Chart</vt:lpstr>
      <vt:lpstr>PowerPoint Presentation</vt:lpstr>
      <vt:lpstr>Homepage - Surrey Safeguarding Children Partnership (surreyscp.org.uk) SSCP-Final-Neglect-Strategy-2021-2023-1.pdf (surreyscp.org.uk)  Neglect-Strategy-on-a-page-April-2021.pdf (surreyscp.org.uk) Family Resilience and Early Help - Surrey County Council (surreycc.gov.uk)  </vt:lpstr>
      <vt:lpstr>PowerPoint Presentation</vt:lpstr>
      <vt:lpstr>GCP2  Lunchtime  Work shop  </vt:lpstr>
      <vt:lpstr> Aims of the session    </vt:lpstr>
      <vt:lpstr>Context of DA in a case study of child neglect</vt:lpstr>
      <vt:lpstr>Concerns identified in referrals</vt:lpstr>
      <vt:lpstr>Services Responses</vt:lpstr>
      <vt:lpstr>Narratives Embedded into a Belief System</vt:lpstr>
      <vt:lpstr>Parenting Capacity &amp; DA</vt:lpstr>
      <vt:lpstr>Impact of CCB on children </vt:lpstr>
      <vt:lpstr>The Roles of the Child Survivor</vt:lpstr>
      <vt:lpstr>Be Trauma Informed</vt:lpstr>
      <vt:lpstr>Missed Opportunities and use of professional curiosity  Learning from DHRs and SCRs</vt:lpstr>
      <vt:lpstr>OFSTED REPORT</vt:lpstr>
      <vt:lpstr>Ofsted Update March 2021</vt:lpstr>
      <vt:lpstr>How does the DA Act deal with children affected by domestic abuse?</vt:lpstr>
      <vt:lpstr>PowerPoint Presentation</vt:lpstr>
      <vt:lpstr>In Plain Sight: the evidence from children exposed to domestic abuse (Feb 2014)</vt:lpstr>
      <vt:lpstr>PowerPoint Presentation</vt:lpstr>
      <vt:lpstr>When there is a safeguarding concern, make a referral</vt:lpstr>
      <vt:lpstr>We must understand before we judge</vt:lpstr>
      <vt:lpstr>PowerPoint Presentation</vt:lpstr>
      <vt:lpstr>GCP2 Project Manager Alex Dave  Graded-Care-Profile2-FAQs.pdf (surreyscp.org.uk)   Neglect Risk Assessment Tools – General Guidance   Graded Care Profile 2: measuring care, helping families - YouTube     </vt:lpstr>
      <vt:lpstr>GCP2 Project Manager Alex Dave</vt:lpstr>
      <vt:lpstr>PowerPoint Presentation</vt:lpstr>
      <vt:lpstr>PowerPoint Presentation</vt:lpstr>
      <vt:lpstr>PowerPoint Presentation</vt:lpstr>
      <vt:lpstr>PowerPoint Presentation</vt:lpstr>
      <vt:lpstr>Olive booking link; https://surreycoun.plateau.com/learning/user/portal.do?siteID=SCA&amp;landingPage=login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Young</dc:creator>
  <cp:lastModifiedBy>Sharon Young</cp:lastModifiedBy>
  <cp:revision>11</cp:revision>
  <dcterms:created xsi:type="dcterms:W3CDTF">2021-05-28T13:05:42Z</dcterms:created>
  <dcterms:modified xsi:type="dcterms:W3CDTF">2021-06-10T08:49:10Z</dcterms:modified>
</cp:coreProperties>
</file>